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2.jpg" ContentType="image/jpg"/>
  <Override PartName="/ppt/media/image3.jpg" ContentType="image/jpg"/>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60" r:id="rId1"/>
    <p:sldMasterId id="2147484072" r:id="rId2"/>
  </p:sldMasterIdLst>
  <p:notesMasterIdLst>
    <p:notesMasterId r:id="rId37"/>
  </p:notesMasterIdLst>
  <p:sldIdLst>
    <p:sldId id="606" r:id="rId3"/>
    <p:sldId id="611" r:id="rId4"/>
    <p:sldId id="615" r:id="rId5"/>
    <p:sldId id="627" r:id="rId6"/>
    <p:sldId id="628" r:id="rId7"/>
    <p:sldId id="629" r:id="rId8"/>
    <p:sldId id="630" r:id="rId9"/>
    <p:sldId id="618" r:id="rId10"/>
    <p:sldId id="631" r:id="rId11"/>
    <p:sldId id="619" r:id="rId12"/>
    <p:sldId id="612" r:id="rId13"/>
    <p:sldId id="607" r:id="rId14"/>
    <p:sldId id="625" r:id="rId15"/>
    <p:sldId id="610" r:id="rId16"/>
    <p:sldId id="632" r:id="rId17"/>
    <p:sldId id="623" r:id="rId18"/>
    <p:sldId id="657" r:id="rId19"/>
    <p:sldId id="665" r:id="rId20"/>
    <p:sldId id="666" r:id="rId21"/>
    <p:sldId id="667" r:id="rId22"/>
    <p:sldId id="652" r:id="rId23"/>
    <p:sldId id="645" r:id="rId24"/>
    <p:sldId id="654" r:id="rId25"/>
    <p:sldId id="669" r:id="rId26"/>
    <p:sldId id="647" r:id="rId27"/>
    <p:sldId id="646" r:id="rId28"/>
    <p:sldId id="658" r:id="rId29"/>
    <p:sldId id="653" r:id="rId30"/>
    <p:sldId id="668" r:id="rId31"/>
    <p:sldId id="661" r:id="rId32"/>
    <p:sldId id="662" r:id="rId33"/>
    <p:sldId id="663" r:id="rId34"/>
    <p:sldId id="664" r:id="rId35"/>
    <p:sldId id="670" r:id="rId36"/>
  </p:sldIdLst>
  <p:sldSz cx="9144000" cy="6858000" type="screen4x3"/>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 Papa Ali" initials="BPA" lastIdx="4" clrIdx="0">
    <p:extLst>
      <p:ext uri="{19B8F6BF-5375-455C-9EA6-DF929625EA0E}">
        <p15:presenceInfo xmlns:p15="http://schemas.microsoft.com/office/powerpoint/2012/main" userId="S-1-5-21-2029744651-2123529777-940726084-2712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FF99"/>
    <a:srgbClr val="33CC33"/>
    <a:srgbClr val="C00000"/>
    <a:srgbClr val="330684"/>
    <a:srgbClr val="00FF00"/>
    <a:srgbClr val="FF9900"/>
    <a:srgbClr val="66FFFF"/>
    <a:srgbClr val="FF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57" autoAdjust="0"/>
    <p:restoredTop sz="94660"/>
  </p:normalViewPr>
  <p:slideViewPr>
    <p:cSldViewPr>
      <p:cViewPr varScale="1">
        <p:scale>
          <a:sx n="74" d="100"/>
          <a:sy n="74" d="100"/>
        </p:scale>
        <p:origin x="56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6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09T14:34:15.453" idx="1">
    <p:pos x="5638" y="122"/>
    <p:text>Corrected spelling.</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09T14:35:49.619" idx="3">
    <p:pos x="2114" y="2156"/>
    <p:text>Should this say "Let's not make data science a tiger mom'?</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E07D00-E7C1-1745-87ED-D64772E7BDED}"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0C9ED6FE-2BB3-7F4D-9F44-2F49757D42BB}">
      <dgm:prSet phldrT="[Text]" custT="1"/>
      <dgm:spPr/>
      <dgm:t>
        <a:bodyPr/>
        <a:lstStyle/>
        <a:p>
          <a:r>
            <a:rPr lang="en-US" sz="2800" b="1" dirty="0"/>
            <a:t>HDSR</a:t>
          </a:r>
        </a:p>
        <a:p>
          <a:r>
            <a:rPr lang="en-US" sz="2000" b="1" dirty="0"/>
            <a:t>The Digital Platform for Scholarship, Learning, and Impact of Data Science</a:t>
          </a:r>
        </a:p>
      </dgm:t>
    </dgm:pt>
    <dgm:pt modelId="{4BAAD717-E98C-0048-B79C-A1AAC0C039FC}" type="parTrans" cxnId="{A02F47EF-C2CC-1648-A563-FBA3B5B12BAF}">
      <dgm:prSet/>
      <dgm:spPr/>
      <dgm:t>
        <a:bodyPr/>
        <a:lstStyle/>
        <a:p>
          <a:endParaRPr lang="en-US"/>
        </a:p>
      </dgm:t>
    </dgm:pt>
    <dgm:pt modelId="{1CA9CF35-FF41-C741-AA7B-F5431C19C42F}" type="sibTrans" cxnId="{A02F47EF-C2CC-1648-A563-FBA3B5B12BAF}">
      <dgm:prSet/>
      <dgm:spPr/>
      <dgm:t>
        <a:bodyPr/>
        <a:lstStyle/>
        <a:p>
          <a:endParaRPr lang="en-US"/>
        </a:p>
      </dgm:t>
    </dgm:pt>
    <dgm:pt modelId="{69F6F06B-E03A-294A-AB98-7D5B8840B2F9}">
      <dgm:prSet phldrT="[Text]"/>
      <dgm:spPr/>
      <dgm:t>
        <a:bodyPr/>
        <a:lstStyle/>
        <a:p>
          <a:r>
            <a:rPr lang="en-US" b="1" dirty="0"/>
            <a:t>A Premier Research Journal</a:t>
          </a:r>
          <a:r>
            <a:rPr lang="en-US" baseline="0" dirty="0"/>
            <a:t> </a:t>
          </a:r>
          <a:endParaRPr lang="en-US" dirty="0"/>
        </a:p>
      </dgm:t>
    </dgm:pt>
    <dgm:pt modelId="{455E1CF3-41E2-9542-B231-C4BBBA932AD2}" type="parTrans" cxnId="{FB9A5A53-6FC4-8B47-900F-10244A105399}">
      <dgm:prSet/>
      <dgm:spPr/>
      <dgm:t>
        <a:bodyPr/>
        <a:lstStyle/>
        <a:p>
          <a:endParaRPr lang="en-US"/>
        </a:p>
      </dgm:t>
    </dgm:pt>
    <dgm:pt modelId="{99C1DB8F-DEF0-DA40-B1A6-1AC027A2F904}" type="sibTrans" cxnId="{FB9A5A53-6FC4-8B47-900F-10244A105399}">
      <dgm:prSet/>
      <dgm:spPr/>
      <dgm:t>
        <a:bodyPr/>
        <a:lstStyle/>
        <a:p>
          <a:endParaRPr lang="en-US"/>
        </a:p>
      </dgm:t>
    </dgm:pt>
    <dgm:pt modelId="{784FFDF8-C1BA-A041-9183-39CC23FA9484}">
      <dgm:prSet phldrT="[Text]"/>
      <dgm:spPr/>
      <dgm:t>
        <a:bodyPr/>
        <a:lstStyle/>
        <a:p>
          <a:r>
            <a:rPr lang="en-US" b="1" dirty="0"/>
            <a:t>A Popular Magazine </a:t>
          </a:r>
        </a:p>
      </dgm:t>
    </dgm:pt>
    <dgm:pt modelId="{822501CA-02FB-2B47-AC50-A9FB39CF7E02}" type="parTrans" cxnId="{D15341A5-3992-4E45-957D-4084B434EC80}">
      <dgm:prSet/>
      <dgm:spPr/>
      <dgm:t>
        <a:bodyPr/>
        <a:lstStyle/>
        <a:p>
          <a:endParaRPr lang="en-US"/>
        </a:p>
      </dgm:t>
    </dgm:pt>
    <dgm:pt modelId="{A8550BF9-5E09-824D-A78B-F9D1D737AECE}" type="sibTrans" cxnId="{D15341A5-3992-4E45-957D-4084B434EC80}">
      <dgm:prSet/>
      <dgm:spPr/>
      <dgm:t>
        <a:bodyPr/>
        <a:lstStyle/>
        <a:p>
          <a:endParaRPr lang="en-US"/>
        </a:p>
      </dgm:t>
    </dgm:pt>
    <dgm:pt modelId="{7A078D08-CFE1-BE46-856D-26C5EE0459AE}">
      <dgm:prSet phldrT="[Text]"/>
      <dgm:spPr/>
      <dgm:t>
        <a:bodyPr/>
        <a:lstStyle/>
        <a:p>
          <a:r>
            <a:rPr lang="en-US" b="1" dirty="0"/>
            <a:t>A Leading Education Publication  </a:t>
          </a:r>
        </a:p>
      </dgm:t>
    </dgm:pt>
    <dgm:pt modelId="{FDC3FBA9-F060-BA42-BE80-8EC40FBFB9AC}" type="parTrans" cxnId="{2BBCD78C-63B5-B84D-945C-282F06321255}">
      <dgm:prSet/>
      <dgm:spPr/>
      <dgm:t>
        <a:bodyPr/>
        <a:lstStyle/>
        <a:p>
          <a:endParaRPr lang="en-US"/>
        </a:p>
      </dgm:t>
    </dgm:pt>
    <dgm:pt modelId="{99434F2D-514F-A04F-A271-BA896B7200D6}" type="sibTrans" cxnId="{2BBCD78C-63B5-B84D-945C-282F06321255}">
      <dgm:prSet/>
      <dgm:spPr/>
      <dgm:t>
        <a:bodyPr/>
        <a:lstStyle/>
        <a:p>
          <a:endParaRPr lang="en-US"/>
        </a:p>
      </dgm:t>
    </dgm:pt>
    <dgm:pt modelId="{608D3555-701C-5643-BE12-661362E1E58F}" type="pres">
      <dgm:prSet presAssocID="{0CE07D00-E7C1-1745-87ED-D64772E7BDED}" presName="Name0" presStyleCnt="0">
        <dgm:presLayoutVars>
          <dgm:chMax val="1"/>
          <dgm:dir/>
          <dgm:animLvl val="ctr"/>
          <dgm:resizeHandles val="exact"/>
        </dgm:presLayoutVars>
      </dgm:prSet>
      <dgm:spPr/>
      <dgm:t>
        <a:bodyPr/>
        <a:lstStyle/>
        <a:p>
          <a:endParaRPr lang="en-US"/>
        </a:p>
      </dgm:t>
    </dgm:pt>
    <dgm:pt modelId="{3381850A-C3B3-EB49-BC59-94E5B36FD7F4}" type="pres">
      <dgm:prSet presAssocID="{0C9ED6FE-2BB3-7F4D-9F44-2F49757D42BB}" presName="centerShape" presStyleLbl="node0" presStyleIdx="0" presStyleCnt="1" custScaleX="138638" custScaleY="93704"/>
      <dgm:spPr/>
      <dgm:t>
        <a:bodyPr/>
        <a:lstStyle/>
        <a:p>
          <a:endParaRPr lang="en-US"/>
        </a:p>
      </dgm:t>
    </dgm:pt>
    <dgm:pt modelId="{9B8AA150-450F-1A40-A521-6D65B4BC2E94}" type="pres">
      <dgm:prSet presAssocID="{69F6F06B-E03A-294A-AB98-7D5B8840B2F9}" presName="node" presStyleLbl="node1" presStyleIdx="0" presStyleCnt="3" custScaleX="137222" custScaleY="86557">
        <dgm:presLayoutVars>
          <dgm:bulletEnabled val="1"/>
        </dgm:presLayoutVars>
      </dgm:prSet>
      <dgm:spPr/>
      <dgm:t>
        <a:bodyPr/>
        <a:lstStyle/>
        <a:p>
          <a:endParaRPr lang="en-US"/>
        </a:p>
      </dgm:t>
    </dgm:pt>
    <dgm:pt modelId="{EAF793E4-D455-3A4F-82D1-BCC674365810}" type="pres">
      <dgm:prSet presAssocID="{69F6F06B-E03A-294A-AB98-7D5B8840B2F9}" presName="dummy" presStyleCnt="0"/>
      <dgm:spPr/>
    </dgm:pt>
    <dgm:pt modelId="{29B3CEAD-9539-EA43-B7F8-72747FE62FB0}" type="pres">
      <dgm:prSet presAssocID="{99C1DB8F-DEF0-DA40-B1A6-1AC027A2F904}" presName="sibTrans" presStyleLbl="sibTrans2D1" presStyleIdx="0" presStyleCnt="3" custScaleX="108239" custScaleY="103391"/>
      <dgm:spPr/>
      <dgm:t>
        <a:bodyPr/>
        <a:lstStyle/>
        <a:p>
          <a:endParaRPr lang="en-US"/>
        </a:p>
      </dgm:t>
    </dgm:pt>
    <dgm:pt modelId="{CA032977-AE8A-0145-851D-E5B1BAD0B4F8}" type="pres">
      <dgm:prSet presAssocID="{784FFDF8-C1BA-A041-9183-39CC23FA9484}" presName="node" presStyleLbl="node1" presStyleIdx="1" presStyleCnt="3" custScaleX="112956" custScaleY="76937">
        <dgm:presLayoutVars>
          <dgm:bulletEnabled val="1"/>
        </dgm:presLayoutVars>
      </dgm:prSet>
      <dgm:spPr/>
      <dgm:t>
        <a:bodyPr/>
        <a:lstStyle/>
        <a:p>
          <a:endParaRPr lang="en-US"/>
        </a:p>
      </dgm:t>
    </dgm:pt>
    <dgm:pt modelId="{2CACEA70-4B09-554D-BA5D-9925993A6191}" type="pres">
      <dgm:prSet presAssocID="{784FFDF8-C1BA-A041-9183-39CC23FA9484}" presName="dummy" presStyleCnt="0"/>
      <dgm:spPr/>
    </dgm:pt>
    <dgm:pt modelId="{AB9111C7-5BF2-DC4C-BC8C-FFDB2834BA9F}" type="pres">
      <dgm:prSet presAssocID="{A8550BF9-5E09-824D-A78B-F9D1D737AECE}" presName="sibTrans" presStyleLbl="sibTrans2D1" presStyleIdx="1" presStyleCnt="3" custScaleX="108239" custScaleY="103391"/>
      <dgm:spPr/>
      <dgm:t>
        <a:bodyPr/>
        <a:lstStyle/>
        <a:p>
          <a:endParaRPr lang="en-US"/>
        </a:p>
      </dgm:t>
    </dgm:pt>
    <dgm:pt modelId="{E5055CD3-970F-DD49-AF8D-4C8F767FFE4C}" type="pres">
      <dgm:prSet presAssocID="{7A078D08-CFE1-BE46-856D-26C5EE0459AE}" presName="node" presStyleLbl="node1" presStyleIdx="2" presStyleCnt="3" custScaleX="128615" custScaleY="80156">
        <dgm:presLayoutVars>
          <dgm:bulletEnabled val="1"/>
        </dgm:presLayoutVars>
      </dgm:prSet>
      <dgm:spPr/>
      <dgm:t>
        <a:bodyPr/>
        <a:lstStyle/>
        <a:p>
          <a:endParaRPr lang="en-US"/>
        </a:p>
      </dgm:t>
    </dgm:pt>
    <dgm:pt modelId="{3F205CAE-7676-9A41-8BEE-41C3F72B9263}" type="pres">
      <dgm:prSet presAssocID="{7A078D08-CFE1-BE46-856D-26C5EE0459AE}" presName="dummy" presStyleCnt="0"/>
      <dgm:spPr/>
    </dgm:pt>
    <dgm:pt modelId="{15AEFE30-3ED9-4D47-BD8D-F95616AA2664}" type="pres">
      <dgm:prSet presAssocID="{99434F2D-514F-A04F-A271-BA896B7200D6}" presName="sibTrans" presStyleLbl="sibTrans2D1" presStyleIdx="2" presStyleCnt="3" custScaleX="108239" custScaleY="103391"/>
      <dgm:spPr/>
      <dgm:t>
        <a:bodyPr/>
        <a:lstStyle/>
        <a:p>
          <a:endParaRPr lang="en-US"/>
        </a:p>
      </dgm:t>
    </dgm:pt>
  </dgm:ptLst>
  <dgm:cxnLst>
    <dgm:cxn modelId="{8116A84D-CB9D-AA46-B11D-2D1111F5675F}" type="presOf" srcId="{99434F2D-514F-A04F-A271-BA896B7200D6}" destId="{15AEFE30-3ED9-4D47-BD8D-F95616AA2664}" srcOrd="0" destOrd="0" presId="urn:microsoft.com/office/officeart/2005/8/layout/radial6"/>
    <dgm:cxn modelId="{B8E68B6A-1D9F-4D4F-9E85-391E843B66E4}" type="presOf" srcId="{7A078D08-CFE1-BE46-856D-26C5EE0459AE}" destId="{E5055CD3-970F-DD49-AF8D-4C8F767FFE4C}" srcOrd="0" destOrd="0" presId="urn:microsoft.com/office/officeart/2005/8/layout/radial6"/>
    <dgm:cxn modelId="{429A2856-3050-4A4A-9B36-2882EB4EB5F6}" type="presOf" srcId="{784FFDF8-C1BA-A041-9183-39CC23FA9484}" destId="{CA032977-AE8A-0145-851D-E5B1BAD0B4F8}" srcOrd="0" destOrd="0" presId="urn:microsoft.com/office/officeart/2005/8/layout/radial6"/>
    <dgm:cxn modelId="{E43E38EE-7BEC-0B4C-B714-C55F2B4E4FA8}" type="presOf" srcId="{0C9ED6FE-2BB3-7F4D-9F44-2F49757D42BB}" destId="{3381850A-C3B3-EB49-BC59-94E5B36FD7F4}" srcOrd="0" destOrd="0" presId="urn:microsoft.com/office/officeart/2005/8/layout/radial6"/>
    <dgm:cxn modelId="{FB9A5A53-6FC4-8B47-900F-10244A105399}" srcId="{0C9ED6FE-2BB3-7F4D-9F44-2F49757D42BB}" destId="{69F6F06B-E03A-294A-AB98-7D5B8840B2F9}" srcOrd="0" destOrd="0" parTransId="{455E1CF3-41E2-9542-B231-C4BBBA932AD2}" sibTransId="{99C1DB8F-DEF0-DA40-B1A6-1AC027A2F904}"/>
    <dgm:cxn modelId="{8B2A38DA-156D-EF43-83DB-48A1599ADD11}" type="presOf" srcId="{A8550BF9-5E09-824D-A78B-F9D1D737AECE}" destId="{AB9111C7-5BF2-DC4C-BC8C-FFDB2834BA9F}" srcOrd="0" destOrd="0" presId="urn:microsoft.com/office/officeart/2005/8/layout/radial6"/>
    <dgm:cxn modelId="{D15341A5-3992-4E45-957D-4084B434EC80}" srcId="{0C9ED6FE-2BB3-7F4D-9F44-2F49757D42BB}" destId="{784FFDF8-C1BA-A041-9183-39CC23FA9484}" srcOrd="1" destOrd="0" parTransId="{822501CA-02FB-2B47-AC50-A9FB39CF7E02}" sibTransId="{A8550BF9-5E09-824D-A78B-F9D1D737AECE}"/>
    <dgm:cxn modelId="{F1B833A4-6A80-A540-B1E0-2FB41489DACC}" type="presOf" srcId="{69F6F06B-E03A-294A-AB98-7D5B8840B2F9}" destId="{9B8AA150-450F-1A40-A521-6D65B4BC2E94}" srcOrd="0" destOrd="0" presId="urn:microsoft.com/office/officeart/2005/8/layout/radial6"/>
    <dgm:cxn modelId="{D45FE806-EDF5-BC4F-86C0-EA03E1C151AD}" type="presOf" srcId="{0CE07D00-E7C1-1745-87ED-D64772E7BDED}" destId="{608D3555-701C-5643-BE12-661362E1E58F}" srcOrd="0" destOrd="0" presId="urn:microsoft.com/office/officeart/2005/8/layout/radial6"/>
    <dgm:cxn modelId="{2BBCD78C-63B5-B84D-945C-282F06321255}" srcId="{0C9ED6FE-2BB3-7F4D-9F44-2F49757D42BB}" destId="{7A078D08-CFE1-BE46-856D-26C5EE0459AE}" srcOrd="2" destOrd="0" parTransId="{FDC3FBA9-F060-BA42-BE80-8EC40FBFB9AC}" sibTransId="{99434F2D-514F-A04F-A271-BA896B7200D6}"/>
    <dgm:cxn modelId="{A02F47EF-C2CC-1648-A563-FBA3B5B12BAF}" srcId="{0CE07D00-E7C1-1745-87ED-D64772E7BDED}" destId="{0C9ED6FE-2BB3-7F4D-9F44-2F49757D42BB}" srcOrd="0" destOrd="0" parTransId="{4BAAD717-E98C-0048-B79C-A1AAC0C039FC}" sibTransId="{1CA9CF35-FF41-C741-AA7B-F5431C19C42F}"/>
    <dgm:cxn modelId="{E21FF718-53EF-D240-9009-11BACFF05C5F}" type="presOf" srcId="{99C1DB8F-DEF0-DA40-B1A6-1AC027A2F904}" destId="{29B3CEAD-9539-EA43-B7F8-72747FE62FB0}" srcOrd="0" destOrd="0" presId="urn:microsoft.com/office/officeart/2005/8/layout/radial6"/>
    <dgm:cxn modelId="{10A9C42C-BD48-4C4E-B32C-E79F861753C6}" type="presParOf" srcId="{608D3555-701C-5643-BE12-661362E1E58F}" destId="{3381850A-C3B3-EB49-BC59-94E5B36FD7F4}" srcOrd="0" destOrd="0" presId="urn:microsoft.com/office/officeart/2005/8/layout/radial6"/>
    <dgm:cxn modelId="{B1659D46-EAC6-014A-A6A0-63B8D7260A3F}" type="presParOf" srcId="{608D3555-701C-5643-BE12-661362E1E58F}" destId="{9B8AA150-450F-1A40-A521-6D65B4BC2E94}" srcOrd="1" destOrd="0" presId="urn:microsoft.com/office/officeart/2005/8/layout/radial6"/>
    <dgm:cxn modelId="{B86E0B34-8297-8B4D-A9AA-6F2BA597D9FD}" type="presParOf" srcId="{608D3555-701C-5643-BE12-661362E1E58F}" destId="{EAF793E4-D455-3A4F-82D1-BCC674365810}" srcOrd="2" destOrd="0" presId="urn:microsoft.com/office/officeart/2005/8/layout/radial6"/>
    <dgm:cxn modelId="{2B951DC7-839D-9341-924E-6E709C2F0B00}" type="presParOf" srcId="{608D3555-701C-5643-BE12-661362E1E58F}" destId="{29B3CEAD-9539-EA43-B7F8-72747FE62FB0}" srcOrd="3" destOrd="0" presId="urn:microsoft.com/office/officeart/2005/8/layout/radial6"/>
    <dgm:cxn modelId="{00773160-0F62-B94C-88E6-3B6D63294F89}" type="presParOf" srcId="{608D3555-701C-5643-BE12-661362E1E58F}" destId="{CA032977-AE8A-0145-851D-E5B1BAD0B4F8}" srcOrd="4" destOrd="0" presId="urn:microsoft.com/office/officeart/2005/8/layout/radial6"/>
    <dgm:cxn modelId="{216D33EC-FCDA-4F4A-8FC1-2F51C9F2F851}" type="presParOf" srcId="{608D3555-701C-5643-BE12-661362E1E58F}" destId="{2CACEA70-4B09-554D-BA5D-9925993A6191}" srcOrd="5" destOrd="0" presId="urn:microsoft.com/office/officeart/2005/8/layout/radial6"/>
    <dgm:cxn modelId="{3D47DBA4-E097-A941-A675-35A5767F029A}" type="presParOf" srcId="{608D3555-701C-5643-BE12-661362E1E58F}" destId="{AB9111C7-5BF2-DC4C-BC8C-FFDB2834BA9F}" srcOrd="6" destOrd="0" presId="urn:microsoft.com/office/officeart/2005/8/layout/radial6"/>
    <dgm:cxn modelId="{334949FD-61F8-4F49-87A6-0FA45D6BF00B}" type="presParOf" srcId="{608D3555-701C-5643-BE12-661362E1E58F}" destId="{E5055CD3-970F-DD49-AF8D-4C8F767FFE4C}" srcOrd="7" destOrd="0" presId="urn:microsoft.com/office/officeart/2005/8/layout/radial6"/>
    <dgm:cxn modelId="{82ADD13F-4965-8E44-8C1E-C26CE45CAE5D}" type="presParOf" srcId="{608D3555-701C-5643-BE12-661362E1E58F}" destId="{3F205CAE-7676-9A41-8BEE-41C3F72B9263}" srcOrd="8" destOrd="0" presId="urn:microsoft.com/office/officeart/2005/8/layout/radial6"/>
    <dgm:cxn modelId="{FB1573A8-CADA-0548-8BBA-584BC942CF50}" type="presParOf" srcId="{608D3555-701C-5643-BE12-661362E1E58F}" destId="{15AEFE30-3ED9-4D47-BD8D-F95616AA2664}"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EFE30-3ED9-4D47-BD8D-F95616AA2664}">
      <dsp:nvSpPr>
        <dsp:cNvPr id="0" name=""/>
        <dsp:cNvSpPr/>
      </dsp:nvSpPr>
      <dsp:spPr>
        <a:xfrm>
          <a:off x="1552323" y="604111"/>
          <a:ext cx="5343358" cy="5104030"/>
        </a:xfrm>
        <a:prstGeom prst="blockArc">
          <a:avLst>
            <a:gd name="adj1" fmla="val 9000000"/>
            <a:gd name="adj2" fmla="val 162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9111C7-5BF2-DC4C-BC8C-FFDB2834BA9F}">
      <dsp:nvSpPr>
        <dsp:cNvPr id="0" name=""/>
        <dsp:cNvSpPr/>
      </dsp:nvSpPr>
      <dsp:spPr>
        <a:xfrm>
          <a:off x="1552323" y="604111"/>
          <a:ext cx="5343358" cy="5104030"/>
        </a:xfrm>
        <a:prstGeom prst="blockArc">
          <a:avLst>
            <a:gd name="adj1" fmla="val 1800000"/>
            <a:gd name="adj2" fmla="val 90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B3CEAD-9539-EA43-B7F8-72747FE62FB0}">
      <dsp:nvSpPr>
        <dsp:cNvPr id="0" name=""/>
        <dsp:cNvSpPr/>
      </dsp:nvSpPr>
      <dsp:spPr>
        <a:xfrm>
          <a:off x="1552323" y="604111"/>
          <a:ext cx="5343358" cy="5104030"/>
        </a:xfrm>
        <a:prstGeom prst="blockArc">
          <a:avLst>
            <a:gd name="adj1" fmla="val 16200000"/>
            <a:gd name="adj2" fmla="val 18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81850A-C3B3-EB49-BC59-94E5B36FD7F4}">
      <dsp:nvSpPr>
        <dsp:cNvPr id="0" name=""/>
        <dsp:cNvSpPr/>
      </dsp:nvSpPr>
      <dsp:spPr>
        <a:xfrm>
          <a:off x="2649150" y="2091700"/>
          <a:ext cx="3149702" cy="212885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a:t>HDSR</a:t>
          </a:r>
        </a:p>
        <a:p>
          <a:pPr lvl="0" algn="ctr" defTabSz="1244600">
            <a:lnSpc>
              <a:spcPct val="90000"/>
            </a:lnSpc>
            <a:spcBef>
              <a:spcPct val="0"/>
            </a:spcBef>
            <a:spcAft>
              <a:spcPct val="35000"/>
            </a:spcAft>
          </a:pPr>
          <a:r>
            <a:rPr lang="en-US" sz="2000" b="1" kern="1200" dirty="0"/>
            <a:t>The Digital Platform for Scholarship, Learning, and Impact of Data Science</a:t>
          </a:r>
        </a:p>
      </dsp:txBody>
      <dsp:txXfrm>
        <a:off x="3110413" y="2403463"/>
        <a:ext cx="2227176" cy="1505325"/>
      </dsp:txXfrm>
    </dsp:sp>
    <dsp:sp modelId="{9B8AA150-450F-1A40-A521-6D65B4BC2E94}">
      <dsp:nvSpPr>
        <dsp:cNvPr id="0" name=""/>
        <dsp:cNvSpPr/>
      </dsp:nvSpPr>
      <dsp:spPr>
        <a:xfrm>
          <a:off x="3132865" y="56795"/>
          <a:ext cx="2182273" cy="137653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A Premier Research Journal</a:t>
          </a:r>
          <a:r>
            <a:rPr lang="en-US" sz="2000" kern="1200" baseline="0" dirty="0"/>
            <a:t> </a:t>
          </a:r>
          <a:endParaRPr lang="en-US" sz="2000" kern="1200" dirty="0"/>
        </a:p>
      </dsp:txBody>
      <dsp:txXfrm>
        <a:off x="3452451" y="258384"/>
        <a:ext cx="1543101" cy="973357"/>
      </dsp:txXfrm>
    </dsp:sp>
    <dsp:sp modelId="{CA032977-AE8A-0145-851D-E5B1BAD0B4F8}">
      <dsp:nvSpPr>
        <dsp:cNvPr id="0" name=""/>
        <dsp:cNvSpPr/>
      </dsp:nvSpPr>
      <dsp:spPr>
        <a:xfrm>
          <a:off x="5413861" y="3749884"/>
          <a:ext cx="1796365" cy="122354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A Popular Magazine </a:t>
          </a:r>
        </a:p>
      </dsp:txBody>
      <dsp:txXfrm>
        <a:off x="5676933" y="3929068"/>
        <a:ext cx="1270221" cy="865178"/>
      </dsp:txXfrm>
    </dsp:sp>
    <dsp:sp modelId="{E5055CD3-970F-DD49-AF8D-4C8F767FFE4C}">
      <dsp:nvSpPr>
        <dsp:cNvPr id="0" name=""/>
        <dsp:cNvSpPr/>
      </dsp:nvSpPr>
      <dsp:spPr>
        <a:xfrm>
          <a:off x="1113263" y="3724288"/>
          <a:ext cx="2045394" cy="127473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A Leading Education Publication  </a:t>
          </a:r>
        </a:p>
      </dsp:txBody>
      <dsp:txXfrm>
        <a:off x="1412804" y="3910969"/>
        <a:ext cx="1446312" cy="90137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effectLst/>
              </a:defRPr>
            </a:lvl1pPr>
          </a:lstStyle>
          <a:p>
            <a:pPr>
              <a:defRPr/>
            </a:pPr>
            <a:endParaRPr lang="en-US" altLang="zh-CN"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effectLst/>
              </a:defRPr>
            </a:lvl1pPr>
          </a:lstStyle>
          <a:p>
            <a:pPr>
              <a:defRPr/>
            </a:pPr>
            <a:endParaRPr lang="en-US" altLang="zh-CN" dirty="0"/>
          </a:p>
        </p:txBody>
      </p:sp>
      <p:sp>
        <p:nvSpPr>
          <p:cNvPr id="553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effectLst/>
              </a:defRPr>
            </a:lvl1pPr>
          </a:lstStyle>
          <a:p>
            <a:pPr>
              <a:defRPr/>
            </a:pPr>
            <a:endParaRPr lang="en-US" altLang="zh-CN"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effectLst/>
              </a:defRPr>
            </a:lvl1pPr>
          </a:lstStyle>
          <a:p>
            <a:pPr>
              <a:defRPr/>
            </a:pPr>
            <a:fld id="{0EABE13C-5093-4059-B7C9-5F9714CC64B2}" type="slidenum">
              <a:rPr lang="zh-CN" altLang="en-US"/>
              <a:pPr>
                <a:defRPr/>
              </a:pPr>
              <a:t>‹#›</a:t>
            </a:fld>
            <a:endParaRPr lang="en-US" altLang="zh-CN" dirty="0"/>
          </a:p>
        </p:txBody>
      </p:sp>
    </p:spTree>
    <p:extLst>
      <p:ext uri="{BB962C8B-B14F-4D97-AF65-F5344CB8AC3E}">
        <p14:creationId xmlns:p14="http://schemas.microsoft.com/office/powerpoint/2010/main" val="5961750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29" charset="0"/>
        <a:ea typeface="SimSun" pitchFamily="2" charset="-122"/>
        <a:cs typeface="SimSun" pitchFamily="2" charset="-122"/>
      </a:defRPr>
    </a:lvl1pPr>
    <a:lvl2pPr marL="457200" algn="l" rtl="0" eaLnBrk="0" fontAlgn="base" hangingPunct="0">
      <a:spcBef>
        <a:spcPct val="30000"/>
      </a:spcBef>
      <a:spcAft>
        <a:spcPct val="0"/>
      </a:spcAft>
      <a:defRPr sz="1200" kern="1200">
        <a:solidFill>
          <a:schemeClr val="tx1"/>
        </a:solidFill>
        <a:latin typeface="Times New Roman" pitchFamily="29" charset="0"/>
        <a:ea typeface="SimSun" pitchFamily="2" charset="-122"/>
        <a:cs typeface="SimSun" pitchFamily="2" charset="-122"/>
      </a:defRPr>
    </a:lvl2pPr>
    <a:lvl3pPr marL="914400" algn="l" rtl="0" eaLnBrk="0" fontAlgn="base" hangingPunct="0">
      <a:spcBef>
        <a:spcPct val="30000"/>
      </a:spcBef>
      <a:spcAft>
        <a:spcPct val="0"/>
      </a:spcAft>
      <a:defRPr sz="1200" kern="1200">
        <a:solidFill>
          <a:schemeClr val="tx1"/>
        </a:solidFill>
        <a:latin typeface="Times New Roman" pitchFamily="29" charset="0"/>
        <a:ea typeface="SimSun" pitchFamily="2" charset="-122"/>
        <a:cs typeface="SimSun" pitchFamily="2" charset="-122"/>
      </a:defRPr>
    </a:lvl3pPr>
    <a:lvl4pPr marL="1371600" algn="l" rtl="0" eaLnBrk="0" fontAlgn="base" hangingPunct="0">
      <a:spcBef>
        <a:spcPct val="30000"/>
      </a:spcBef>
      <a:spcAft>
        <a:spcPct val="0"/>
      </a:spcAft>
      <a:defRPr sz="1200" kern="1200">
        <a:solidFill>
          <a:schemeClr val="tx1"/>
        </a:solidFill>
        <a:latin typeface="Times New Roman" pitchFamily="29" charset="0"/>
        <a:ea typeface="SimSun" pitchFamily="2" charset="-122"/>
        <a:cs typeface="SimSun" pitchFamily="2" charset="-122"/>
      </a:defRPr>
    </a:lvl4pPr>
    <a:lvl5pPr marL="1828800" algn="l" rtl="0" eaLnBrk="0" fontAlgn="base" hangingPunct="0">
      <a:spcBef>
        <a:spcPct val="30000"/>
      </a:spcBef>
      <a:spcAft>
        <a:spcPct val="0"/>
      </a:spcAft>
      <a:defRPr sz="1200" kern="1200">
        <a:solidFill>
          <a:schemeClr val="tx1"/>
        </a:solidFill>
        <a:latin typeface="Times New Roman" pitchFamily="29" charset="0"/>
        <a:ea typeface="SimSun" pitchFamily="2" charset="-122"/>
        <a:cs typeface="SimSun"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20" y="802300"/>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20" y="3531207"/>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F95628BF-B62B-473D-A0A0-4E1904D626AC}" type="datetime1">
              <a:rPr lang="zh-CN" altLang="en-US" smtClean="0"/>
              <a:pPr>
                <a:defRPr/>
              </a:pPr>
              <a:t>2020/1/21</a:t>
            </a:fld>
            <a:endParaRPr lang="en-US" altLang="zh-CN" dirty="0"/>
          </a:p>
        </p:txBody>
      </p:sp>
      <p:sp>
        <p:nvSpPr>
          <p:cNvPr id="5" name="Footer Placeholder 4"/>
          <p:cNvSpPr>
            <a:spLocks noGrp="1"/>
          </p:cNvSpPr>
          <p:nvPr>
            <p:ph type="ftr" sz="quarter" idx="11"/>
          </p:nvPr>
        </p:nvSpPr>
        <p:spPr>
          <a:xfrm>
            <a:off x="2396319" y="329310"/>
            <a:ext cx="3086292" cy="309201"/>
          </a:xfrm>
        </p:spPr>
        <p:txBody>
          <a:bodyPr/>
          <a:lstStyle/>
          <a:p>
            <a:pPr>
              <a:defRPr/>
            </a:pPr>
            <a:endParaRPr lang="en-US" altLang="zh-CN" dirty="0"/>
          </a:p>
        </p:txBody>
      </p:sp>
      <p:sp>
        <p:nvSpPr>
          <p:cNvPr id="6" name="Slide Number Placeholder 5"/>
          <p:cNvSpPr>
            <a:spLocks noGrp="1"/>
          </p:cNvSpPr>
          <p:nvPr>
            <p:ph type="sldNum" sz="quarter" idx="12"/>
          </p:nvPr>
        </p:nvSpPr>
        <p:spPr>
          <a:xfrm>
            <a:off x="1434704" y="798973"/>
            <a:ext cx="802005" cy="503578"/>
          </a:xfrm>
        </p:spPr>
        <p:txBody>
          <a:bodyPr/>
          <a:lstStyle/>
          <a:p>
            <a:pPr>
              <a:defRPr/>
            </a:pPr>
            <a:fld id="{C06F008A-6B63-4EA3-AA4D-EB8FD731A472}" type="slidenum">
              <a:rPr lang="zh-CN" altLang="en-US" smtClean="0"/>
              <a:pPr>
                <a:defRPr/>
              </a:pPr>
              <a:t>‹#›</a:t>
            </a:fld>
            <a:endParaRPr lang="en-US" altLang="zh-CN" dirty="0"/>
          </a:p>
        </p:txBody>
      </p:sp>
      <p:cxnSp>
        <p:nvCxnSpPr>
          <p:cNvPr id="15" name="Straight Connector 14"/>
          <p:cNvCxnSpPr/>
          <p:nvPr/>
        </p:nvCxnSpPr>
        <p:spPr>
          <a:xfrm>
            <a:off x="2396320"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996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2"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1A36D16-40BD-4933-A67F-CF6ECB1811A1}" type="datetime1">
              <a:rPr lang="zh-CN" altLang="en-US" smtClean="0"/>
              <a:pPr>
                <a:defRPr/>
              </a:pPr>
              <a:t>2020/1/21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7990AB8-45BA-4B99-B3DA-ED8E62607EC9}" type="slidenum">
              <a:rPr lang="zh-CN" altLang="en-US" smtClean="0"/>
              <a:pPr>
                <a:defRPr/>
              </a:pPr>
              <a:t>‹#›</a:t>
            </a:fld>
            <a:endParaRPr lang="en-US" altLang="zh-CN" dirty="0"/>
          </a:p>
        </p:txBody>
      </p:sp>
    </p:spTree>
    <p:extLst>
      <p:ext uri="{BB962C8B-B14F-4D97-AF65-F5344CB8AC3E}">
        <p14:creationId xmlns:p14="http://schemas.microsoft.com/office/powerpoint/2010/main" val="77959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9" y="798976"/>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2" y="798976"/>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DEF7D8A-3D97-49CA-BAA4-598522801A9B}" type="datetime1">
              <a:rPr lang="zh-CN" altLang="en-US" smtClean="0"/>
              <a:pPr>
                <a:defRPr/>
              </a:pPr>
              <a:t>2020/1/21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DCB9EF43-F8A0-48D0-8D39-971500B6030F}" type="slidenum">
              <a:rPr lang="zh-CN" altLang="en-US" smtClean="0"/>
              <a:pPr>
                <a:defRPr/>
              </a:pPr>
              <a:t>‹#›</a:t>
            </a:fld>
            <a:endParaRPr lang="en-US" altLang="zh-CN" dirty="0"/>
          </a:p>
        </p:txBody>
      </p:sp>
      <p:cxnSp>
        <p:nvCxnSpPr>
          <p:cNvPr id="15" name="Straight Connector 14"/>
          <p:cNvCxnSpPr/>
          <p:nvPr/>
        </p:nvCxnSpPr>
        <p:spPr>
          <a:xfrm>
            <a:off x="6918028" y="798976"/>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0166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1/21/2020</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32086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1/21/2020</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63646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1/21/2020</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99731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1/21/2020</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09889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1/21/2020</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49615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58B5A135-DFAD-4F63-8C1F-4B2D5E547C00}" type="datetime1">
              <a:rPr lang="zh-CN" altLang="en-US" smtClean="0"/>
              <a:pPr>
                <a:defRPr/>
              </a:pPr>
              <a:t>2020/1/21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F79175A9-5796-4E79-9746-109EABCE8907}" type="slidenum">
              <a:rPr lang="zh-CN" altLang="en-US" smtClean="0"/>
              <a:pPr>
                <a:defRPr/>
              </a:pPr>
              <a:t>‹#›</a:t>
            </a:fld>
            <a:endParaRPr lang="en-US" altLang="zh-CN" dirty="0"/>
          </a:p>
        </p:txBody>
      </p:sp>
      <p:cxnSp>
        <p:nvCxnSpPr>
          <p:cNvPr id="33" name="Straight Connector 32"/>
          <p:cNvCxnSpPr/>
          <p:nvPr/>
        </p:nvCxnSpPr>
        <p:spPr>
          <a:xfrm>
            <a:off x="1443492"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9866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8"/>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54A7CE2B-E5A1-4AE7-8723-75724F23AB41}" type="datetime1">
              <a:rPr lang="zh-CN" altLang="en-US" smtClean="0"/>
              <a:pPr>
                <a:defRPr/>
              </a:pPr>
              <a:t>2020/1/21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6688E7C7-41B4-4EF5-B35D-04155F5E1FB7}" type="slidenum">
              <a:rPr lang="zh-CN" altLang="en-US" smtClean="0"/>
              <a:pPr>
                <a:defRPr/>
              </a:pPr>
              <a:t>‹#›</a:t>
            </a:fld>
            <a:endParaRPr lang="en-US" altLang="zh-CN"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3633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2" y="804892"/>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7"/>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B63CC246-78F4-4F45-B094-0C1370702F53}" type="datetime1">
              <a:rPr lang="zh-CN" altLang="en-US" smtClean="0"/>
              <a:pPr>
                <a:defRPr/>
              </a:pPr>
              <a:t>2020/1/21</a:t>
            </a:fld>
            <a:endParaRPr lang="en-US" altLang="zh-CN" dirty="0"/>
          </a:p>
        </p:txBody>
      </p:sp>
      <p:sp>
        <p:nvSpPr>
          <p:cNvPr id="6" name="Footer Placeholder 5"/>
          <p:cNvSpPr>
            <a:spLocks noGrp="1"/>
          </p:cNvSpPr>
          <p:nvPr>
            <p:ph type="ftr" sz="quarter" idx="11"/>
          </p:nvPr>
        </p:nvSpPr>
        <p:spPr/>
        <p:txBody>
          <a:bodyPr/>
          <a:lstStyle/>
          <a:p>
            <a:pPr>
              <a:defRPr/>
            </a:pPr>
            <a:endParaRPr lang="en-US" altLang="zh-CN" dirty="0"/>
          </a:p>
        </p:txBody>
      </p:sp>
      <p:sp>
        <p:nvSpPr>
          <p:cNvPr id="7" name="Slide Number Placeholder 6"/>
          <p:cNvSpPr>
            <a:spLocks noGrp="1"/>
          </p:cNvSpPr>
          <p:nvPr>
            <p:ph type="sldNum" sz="quarter" idx="12"/>
          </p:nvPr>
        </p:nvSpPr>
        <p:spPr/>
        <p:txBody>
          <a:bodyPr/>
          <a:lstStyle/>
          <a:p>
            <a:pPr>
              <a:defRPr/>
            </a:pPr>
            <a:fld id="{93384D9E-8FD0-4A33-AD6C-554FE11E0A79}" type="slidenum">
              <a:rPr lang="zh-CN" altLang="en-US" smtClean="0"/>
              <a:pPr>
                <a:defRPr/>
              </a:pPr>
              <a:t>‹#›</a:t>
            </a:fld>
            <a:endParaRPr lang="en-US" altLang="zh-CN" dirty="0"/>
          </a:p>
        </p:txBody>
      </p:sp>
      <p:cxnSp>
        <p:nvCxnSpPr>
          <p:cNvPr id="33" name="Straight Connector 32"/>
          <p:cNvCxnSpPr/>
          <p:nvPr/>
        </p:nvCxnSpPr>
        <p:spPr>
          <a:xfrm>
            <a:off x="1443492"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8736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2"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6"/>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2"/>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2"/>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6"/>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3CFF462A-962B-48EC-B943-22D12642AD58}" type="datetime1">
              <a:rPr lang="zh-CN" altLang="en-US" smtClean="0"/>
              <a:pPr>
                <a:defRPr/>
              </a:pPr>
              <a:t>2020/1/21</a:t>
            </a:fld>
            <a:endParaRPr lang="en-US" altLang="zh-CN" dirty="0"/>
          </a:p>
        </p:txBody>
      </p:sp>
      <p:sp>
        <p:nvSpPr>
          <p:cNvPr id="8" name="Footer Placeholder 7"/>
          <p:cNvSpPr>
            <a:spLocks noGrp="1"/>
          </p:cNvSpPr>
          <p:nvPr>
            <p:ph type="ftr" sz="quarter" idx="11"/>
          </p:nvPr>
        </p:nvSpPr>
        <p:spPr/>
        <p:txBody>
          <a:bodyPr/>
          <a:lstStyle/>
          <a:p>
            <a:pPr>
              <a:defRPr/>
            </a:pPr>
            <a:endParaRPr lang="en-US" altLang="zh-CN" dirty="0"/>
          </a:p>
        </p:txBody>
      </p:sp>
      <p:sp>
        <p:nvSpPr>
          <p:cNvPr id="9" name="Slide Number Placeholder 8"/>
          <p:cNvSpPr>
            <a:spLocks noGrp="1"/>
          </p:cNvSpPr>
          <p:nvPr>
            <p:ph type="sldNum" sz="quarter" idx="12"/>
          </p:nvPr>
        </p:nvSpPr>
        <p:spPr/>
        <p:txBody>
          <a:bodyPr/>
          <a:lstStyle/>
          <a:p>
            <a:pPr>
              <a:defRPr/>
            </a:pPr>
            <a:fld id="{9E6116C0-F48A-4B7E-9B48-1D8BDA1A6D99}" type="slidenum">
              <a:rPr lang="zh-CN" altLang="en-US" smtClean="0"/>
              <a:pPr>
                <a:defRPr/>
              </a:pPr>
              <a:t>‹#›</a:t>
            </a:fld>
            <a:endParaRPr lang="en-US" altLang="zh-CN" dirty="0"/>
          </a:p>
        </p:txBody>
      </p:sp>
    </p:spTree>
    <p:extLst>
      <p:ext uri="{BB962C8B-B14F-4D97-AF65-F5344CB8AC3E}">
        <p14:creationId xmlns:p14="http://schemas.microsoft.com/office/powerpoint/2010/main" val="406236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2"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8C5A4F18-F6C4-43BD-994A-FD25E1F5A16E}" type="datetime1">
              <a:rPr lang="zh-CN" altLang="en-US" smtClean="0"/>
              <a:pPr>
                <a:defRPr/>
              </a:pPr>
              <a:t>2020/1/21</a:t>
            </a:fld>
            <a:endParaRPr lang="en-US" altLang="zh-CN" dirty="0"/>
          </a:p>
        </p:txBody>
      </p:sp>
      <p:sp>
        <p:nvSpPr>
          <p:cNvPr id="4" name="Footer Placeholder 3"/>
          <p:cNvSpPr>
            <a:spLocks noGrp="1"/>
          </p:cNvSpPr>
          <p:nvPr>
            <p:ph type="ftr" sz="quarter" idx="11"/>
          </p:nvPr>
        </p:nvSpPr>
        <p:spPr/>
        <p:txBody>
          <a:bodyPr/>
          <a:lstStyle/>
          <a:p>
            <a:pPr>
              <a:defRPr/>
            </a:pPr>
            <a:endParaRPr lang="en-US" altLang="zh-CN" dirty="0"/>
          </a:p>
        </p:txBody>
      </p:sp>
      <p:sp>
        <p:nvSpPr>
          <p:cNvPr id="5" name="Slide Number Placeholder 4"/>
          <p:cNvSpPr>
            <a:spLocks noGrp="1"/>
          </p:cNvSpPr>
          <p:nvPr>
            <p:ph type="sldNum" sz="quarter" idx="12"/>
          </p:nvPr>
        </p:nvSpPr>
        <p:spPr/>
        <p:txBody>
          <a:bodyPr/>
          <a:lstStyle/>
          <a:p>
            <a:pPr>
              <a:defRPr/>
            </a:pPr>
            <a:fld id="{EA8E421F-1F16-4E48-97D7-20C90898916E}" type="slidenum">
              <a:rPr lang="zh-CN" altLang="en-US" smtClean="0"/>
              <a:pPr>
                <a:defRPr/>
              </a:pPr>
              <a:t>‹#›</a:t>
            </a:fld>
            <a:endParaRPr lang="en-US" altLang="zh-CN" dirty="0"/>
          </a:p>
        </p:txBody>
      </p:sp>
    </p:spTree>
    <p:extLst>
      <p:ext uri="{BB962C8B-B14F-4D97-AF65-F5344CB8AC3E}">
        <p14:creationId xmlns:p14="http://schemas.microsoft.com/office/powerpoint/2010/main" val="39120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B61E887-B612-455E-9B08-B2708169BC05}" type="datetime1">
              <a:rPr lang="zh-CN" altLang="en-US" smtClean="0"/>
              <a:pPr>
                <a:defRPr/>
              </a:pPr>
              <a:t>2020/1/21</a:t>
            </a:fld>
            <a:endParaRPr lang="en-US" altLang="zh-CN" dirty="0"/>
          </a:p>
        </p:txBody>
      </p:sp>
      <p:sp>
        <p:nvSpPr>
          <p:cNvPr id="3" name="Footer Placeholder 2"/>
          <p:cNvSpPr>
            <a:spLocks noGrp="1"/>
          </p:cNvSpPr>
          <p:nvPr>
            <p:ph type="ftr" sz="quarter" idx="11"/>
          </p:nvPr>
        </p:nvSpPr>
        <p:spPr/>
        <p:txBody>
          <a:bodyPr/>
          <a:lstStyle/>
          <a:p>
            <a:pPr>
              <a:defRPr/>
            </a:pPr>
            <a:endParaRPr lang="en-US" altLang="zh-CN" dirty="0"/>
          </a:p>
        </p:txBody>
      </p:sp>
      <p:sp>
        <p:nvSpPr>
          <p:cNvPr id="4" name="Slide Number Placeholder 3"/>
          <p:cNvSpPr>
            <a:spLocks noGrp="1"/>
          </p:cNvSpPr>
          <p:nvPr>
            <p:ph type="sldNum" sz="quarter" idx="12"/>
          </p:nvPr>
        </p:nvSpPr>
        <p:spPr/>
        <p:txBody>
          <a:bodyPr/>
          <a:lstStyle/>
          <a:p>
            <a:pPr>
              <a:defRPr/>
            </a:pPr>
            <a:fld id="{9BFE1409-C406-411C-BC2B-72CBCFCFA0F8}" type="slidenum">
              <a:rPr lang="zh-CN" altLang="en-US" smtClean="0"/>
              <a:pPr>
                <a:defRPr/>
              </a:pPr>
              <a:t>‹#›</a:t>
            </a:fld>
            <a:endParaRPr lang="en-US" altLang="zh-CN" dirty="0"/>
          </a:p>
        </p:txBody>
      </p:sp>
    </p:spTree>
    <p:extLst>
      <p:ext uri="{BB962C8B-B14F-4D97-AF65-F5344CB8AC3E}">
        <p14:creationId xmlns:p14="http://schemas.microsoft.com/office/powerpoint/2010/main" val="42314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4"/>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58ADB65E-FF59-42FA-8CEF-5EF55642D0AF}" type="datetime1">
              <a:rPr lang="zh-CN" altLang="en-US" smtClean="0"/>
              <a:pPr>
                <a:defRPr/>
              </a:pPr>
              <a:t>2020/1/21</a:t>
            </a:fld>
            <a:endParaRPr lang="en-US" altLang="zh-CN" dirty="0"/>
          </a:p>
        </p:txBody>
      </p:sp>
      <p:sp>
        <p:nvSpPr>
          <p:cNvPr id="6" name="Footer Placeholder 5"/>
          <p:cNvSpPr>
            <a:spLocks noGrp="1"/>
          </p:cNvSpPr>
          <p:nvPr>
            <p:ph type="ftr" sz="quarter" idx="11"/>
          </p:nvPr>
        </p:nvSpPr>
        <p:spPr/>
        <p:txBody>
          <a:bodyPr/>
          <a:lstStyle/>
          <a:p>
            <a:pPr>
              <a:defRPr/>
            </a:pPr>
            <a:endParaRPr lang="en-US" altLang="zh-CN" dirty="0"/>
          </a:p>
        </p:txBody>
      </p:sp>
      <p:sp>
        <p:nvSpPr>
          <p:cNvPr id="7" name="Slide Number Placeholder 6"/>
          <p:cNvSpPr>
            <a:spLocks noGrp="1"/>
          </p:cNvSpPr>
          <p:nvPr>
            <p:ph type="sldNum" sz="quarter" idx="12"/>
          </p:nvPr>
        </p:nvSpPr>
        <p:spPr/>
        <p:txBody>
          <a:bodyPr/>
          <a:lstStyle/>
          <a:p>
            <a:pPr>
              <a:defRPr/>
            </a:pPr>
            <a:fld id="{C1D8BE3A-A6EE-466A-97D1-DE90C11E3E5D}" type="slidenum">
              <a:rPr lang="zh-CN" altLang="en-US" smtClean="0"/>
              <a:pPr>
                <a:defRPr/>
              </a:pPr>
              <a:t>‹#›</a:t>
            </a:fld>
            <a:endParaRPr lang="en-US" altLang="zh-CN" dirty="0"/>
          </a:p>
        </p:txBody>
      </p:sp>
      <p:cxnSp>
        <p:nvCxnSpPr>
          <p:cNvPr id="17" name="Straight Connector 16"/>
          <p:cNvCxnSpPr/>
          <p:nvPr/>
        </p:nvCxnSpPr>
        <p:spPr>
          <a:xfrm>
            <a:off x="1441749"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0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2" y="482173"/>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9" y="1122545"/>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9"/>
            <a:ext cx="3252420" cy="320123"/>
          </a:xfrm>
        </p:spPr>
        <p:txBody>
          <a:bodyPr/>
          <a:lstStyle>
            <a:lvl1pPr algn="l">
              <a:defRPr/>
            </a:lvl1pPr>
          </a:lstStyle>
          <a:p>
            <a:pPr>
              <a:defRPr/>
            </a:pPr>
            <a:fld id="{E6110490-3027-40E6-B4D9-B36AED3E6A2F}" type="datetime1">
              <a:rPr lang="zh-CN" altLang="en-US" smtClean="0"/>
              <a:pPr>
                <a:defRPr/>
              </a:pPr>
              <a:t>2020/1/21</a:t>
            </a:fld>
            <a:endParaRPr lang="en-US" altLang="zh-CN" dirty="0"/>
          </a:p>
        </p:txBody>
      </p:sp>
      <p:sp>
        <p:nvSpPr>
          <p:cNvPr id="6" name="Footer Placeholder 5"/>
          <p:cNvSpPr>
            <a:spLocks noGrp="1"/>
          </p:cNvSpPr>
          <p:nvPr>
            <p:ph type="ftr" sz="quarter" idx="11"/>
          </p:nvPr>
        </p:nvSpPr>
        <p:spPr>
          <a:xfrm>
            <a:off x="1437530" y="318642"/>
            <a:ext cx="3251553" cy="320931"/>
          </a:xfrm>
        </p:spPr>
        <p:txBody>
          <a:bodyPr/>
          <a:lstStyle/>
          <a:p>
            <a:pPr>
              <a:defRPr/>
            </a:pPr>
            <a:endParaRPr lang="en-US" altLang="zh-CN" dirty="0"/>
          </a:p>
        </p:txBody>
      </p:sp>
      <p:sp>
        <p:nvSpPr>
          <p:cNvPr id="7" name="Slide Number Placeholder 6"/>
          <p:cNvSpPr>
            <a:spLocks noGrp="1"/>
          </p:cNvSpPr>
          <p:nvPr>
            <p:ph type="sldNum" sz="quarter" idx="12"/>
          </p:nvPr>
        </p:nvSpPr>
        <p:spPr/>
        <p:txBody>
          <a:bodyPr/>
          <a:lstStyle/>
          <a:p>
            <a:pPr>
              <a:defRPr/>
            </a:pPr>
            <a:fld id="{255B8111-C5BF-4355-AA28-5AB90EF932DF}" type="slidenum">
              <a:rPr lang="zh-CN" altLang="en-US" smtClean="0"/>
              <a:pPr>
                <a:defRPr/>
              </a:pPr>
              <a:t>‹#›</a:t>
            </a:fld>
            <a:endParaRPr lang="en-US" altLang="zh-CN"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6667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5"/>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2" y="804522"/>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2" y="2015734"/>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3"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A6A44069-B7BF-4AC0-8035-83C557028FC9}" type="datetime1">
              <a:rPr lang="zh-CN" altLang="en-US" smtClean="0"/>
              <a:pPr>
                <a:defRPr/>
              </a:pPr>
              <a:t>2020/1/21</a:t>
            </a:fld>
            <a:endParaRPr lang="en-US" altLang="zh-CN" dirty="0"/>
          </a:p>
        </p:txBody>
      </p:sp>
      <p:sp>
        <p:nvSpPr>
          <p:cNvPr id="5" name="Footer Placeholder 4"/>
          <p:cNvSpPr>
            <a:spLocks noGrp="1"/>
          </p:cNvSpPr>
          <p:nvPr>
            <p:ph type="ftr" sz="quarter" idx="3"/>
          </p:nvPr>
        </p:nvSpPr>
        <p:spPr>
          <a:xfrm>
            <a:off x="1443491" y="329310"/>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ltLang="zh-CN" dirty="0"/>
          </a:p>
        </p:txBody>
      </p:sp>
      <p:sp>
        <p:nvSpPr>
          <p:cNvPr id="6" name="Slide Number Placeholder 5"/>
          <p:cNvSpPr>
            <a:spLocks noGrp="1"/>
          </p:cNvSpPr>
          <p:nvPr>
            <p:ph type="sldNum" sz="quarter" idx="4"/>
          </p:nvPr>
        </p:nvSpPr>
        <p:spPr>
          <a:xfrm>
            <a:off x="487726"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a:defRPr/>
            </a:pPr>
            <a:fld id="{A6ABCB5B-040E-4045-A0C3-3EE2466D9B24}" type="slidenum">
              <a:rPr lang="zh-CN" altLang="en-US" smtClean="0"/>
              <a:pPr>
                <a:defRPr/>
              </a:pPr>
              <a:t>‹#›</a:t>
            </a:fld>
            <a:endParaRPr lang="en-US" altLang="zh-CN" dirty="0"/>
          </a:p>
        </p:txBody>
      </p:sp>
    </p:spTree>
    <p:extLst>
      <p:ext uri="{BB962C8B-B14F-4D97-AF65-F5344CB8AC3E}">
        <p14:creationId xmlns:p14="http://schemas.microsoft.com/office/powerpoint/2010/main" val="3405948207"/>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Lst>
  <p:hf hdr="0" ftr="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41176" y="2986521"/>
            <a:ext cx="4657911" cy="2026156"/>
          </a:xfrm>
          <a:prstGeom prst="rect">
            <a:avLst/>
          </a:prstGeom>
          <a:blipFill>
            <a:blip r:embed="rId7" cstate="print"/>
            <a:stretch>
              <a:fillRect/>
            </a:stretch>
          </a:blipFill>
        </p:spPr>
        <p:txBody>
          <a:bodyPr wrap="square" lIns="0" tIns="0" rIns="0" bIns="0" rtlCol="0"/>
          <a:lstStyle/>
          <a:p>
            <a:pPr defTabSz="623438"/>
            <a:endParaRPr sz="1227" dirty="0">
              <a:solidFill>
                <a:prstClr val="black"/>
              </a:solidFill>
            </a:endParaRPr>
          </a:p>
        </p:txBody>
      </p:sp>
      <p:sp>
        <p:nvSpPr>
          <p:cNvPr id="17" name="bk object 17"/>
          <p:cNvSpPr/>
          <p:nvPr/>
        </p:nvSpPr>
        <p:spPr>
          <a:xfrm>
            <a:off x="2673723" y="746413"/>
            <a:ext cx="3777874" cy="673244"/>
          </a:xfrm>
          <a:prstGeom prst="rect">
            <a:avLst/>
          </a:prstGeom>
          <a:blipFill>
            <a:blip r:embed="rId8" cstate="print"/>
            <a:stretch>
              <a:fillRect/>
            </a:stretch>
          </a:blipFill>
        </p:spPr>
        <p:txBody>
          <a:bodyPr wrap="square" lIns="0" tIns="0" rIns="0" bIns="0" rtlCol="0"/>
          <a:lstStyle/>
          <a:p>
            <a:pPr defTabSz="623438"/>
            <a:endParaRPr sz="1227" dirty="0">
              <a:solidFill>
                <a:prstClr val="black"/>
              </a:solidFill>
            </a:endParaRPr>
          </a:p>
        </p:txBody>
      </p:sp>
      <p:sp>
        <p:nvSpPr>
          <p:cNvPr id="18" name="bk object 18"/>
          <p:cNvSpPr/>
          <p:nvPr/>
        </p:nvSpPr>
        <p:spPr>
          <a:xfrm>
            <a:off x="892735" y="471921"/>
            <a:ext cx="7530353" cy="5922818"/>
          </a:xfrm>
          <a:custGeom>
            <a:avLst/>
            <a:gdLst/>
            <a:ahLst/>
            <a:cxnLst/>
            <a:rect l="l" t="t" r="r" b="b"/>
            <a:pathLst>
              <a:path w="6400800" h="8686800">
                <a:moveTo>
                  <a:pt x="0" y="0"/>
                </a:moveTo>
                <a:lnTo>
                  <a:pt x="6400800" y="0"/>
                </a:lnTo>
                <a:lnTo>
                  <a:pt x="6400800" y="8686800"/>
                </a:lnTo>
                <a:lnTo>
                  <a:pt x="0" y="8686800"/>
                </a:lnTo>
                <a:lnTo>
                  <a:pt x="0" y="0"/>
                </a:lnTo>
                <a:close/>
              </a:path>
            </a:pathLst>
          </a:custGeom>
          <a:ln w="31750">
            <a:solidFill>
              <a:srgbClr val="5987C5"/>
            </a:solidFill>
          </a:ln>
        </p:spPr>
        <p:txBody>
          <a:bodyPr wrap="square" lIns="0" tIns="0" rIns="0" bIns="0" rtlCol="0"/>
          <a:lstStyle/>
          <a:p>
            <a:pPr defTabSz="623438"/>
            <a:endParaRPr sz="1227" dirty="0">
              <a:solidFill>
                <a:prstClr val="black"/>
              </a:solidFill>
            </a:endParaRPr>
          </a:p>
        </p:txBody>
      </p:sp>
      <p:sp>
        <p:nvSpPr>
          <p:cNvPr id="19" name="bk object 19"/>
          <p:cNvSpPr/>
          <p:nvPr/>
        </p:nvSpPr>
        <p:spPr>
          <a:xfrm>
            <a:off x="1624972" y="5148499"/>
            <a:ext cx="2300940" cy="182617"/>
          </a:xfrm>
          <a:prstGeom prst="rect">
            <a:avLst/>
          </a:prstGeom>
          <a:blipFill>
            <a:blip r:embed="rId9" cstate="print"/>
            <a:stretch>
              <a:fillRect/>
            </a:stretch>
          </a:blipFill>
        </p:spPr>
        <p:txBody>
          <a:bodyPr wrap="square" lIns="0" tIns="0" rIns="0" bIns="0" rtlCol="0"/>
          <a:lstStyle/>
          <a:p>
            <a:pPr defTabSz="623438"/>
            <a:endParaRPr sz="1227" dirty="0">
              <a:solidFill>
                <a:prstClr val="black"/>
              </a:solidFill>
            </a:endParaRPr>
          </a:p>
        </p:txBody>
      </p:sp>
      <p:sp>
        <p:nvSpPr>
          <p:cNvPr id="20" name="bk object 20"/>
          <p:cNvSpPr/>
          <p:nvPr/>
        </p:nvSpPr>
        <p:spPr>
          <a:xfrm>
            <a:off x="1577788" y="5444845"/>
            <a:ext cx="6400799" cy="980892"/>
          </a:xfrm>
          <a:prstGeom prst="rect">
            <a:avLst/>
          </a:prstGeom>
          <a:blipFill>
            <a:blip r:embed="rId10" cstate="print"/>
            <a:stretch>
              <a:fillRect/>
            </a:stretch>
          </a:blipFill>
        </p:spPr>
        <p:txBody>
          <a:bodyPr wrap="square" lIns="0" tIns="0" rIns="0" bIns="0" rtlCol="0"/>
          <a:lstStyle/>
          <a:p>
            <a:pPr defTabSz="623438"/>
            <a:endParaRPr sz="1227" dirty="0">
              <a:solidFill>
                <a:prstClr val="black"/>
              </a:solidFill>
            </a:endParaRPr>
          </a:p>
        </p:txBody>
      </p:sp>
      <p:sp>
        <p:nvSpPr>
          <p:cNvPr id="2" name="Holder 2"/>
          <p:cNvSpPr>
            <a:spLocks noGrp="1"/>
          </p:cNvSpPr>
          <p:nvPr>
            <p:ph type="title"/>
          </p:nvPr>
        </p:nvSpPr>
        <p:spPr>
          <a:xfrm>
            <a:off x="457200" y="274320"/>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40"/>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pPr defTabSz="623438"/>
            <a:endParaRPr lang="en-US" dirty="0">
              <a:solidFill>
                <a:prstClr val="black">
                  <a:tint val="75000"/>
                </a:prstClr>
              </a:solidFill>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pPr defTabSz="623438"/>
            <a:fld id="{1D8BD707-D9CF-40AE-B4C6-C98DA3205C09}" type="datetimeFigureOut">
              <a:rPr lang="en-US" smtClean="0">
                <a:solidFill>
                  <a:prstClr val="black">
                    <a:tint val="75000"/>
                  </a:prstClr>
                </a:solidFill>
              </a:rPr>
              <a:pPr defTabSz="623438"/>
              <a:t>1/21/2020</a:t>
            </a:fld>
            <a:endParaRPr lang="en-US" dirty="0">
              <a:solidFill>
                <a:prstClr val="black">
                  <a:tint val="75000"/>
                </a:prstClr>
              </a:solidFill>
            </a:endParaRPr>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pPr defTabSz="623438"/>
            <a:fld id="{B6F15528-21DE-4FAA-801E-634DDDAF4B2B}" type="slidenum">
              <a:rPr lang="en-US" smtClean="0">
                <a:solidFill>
                  <a:prstClr val="black">
                    <a:tint val="75000"/>
                  </a:prstClr>
                </a:solidFill>
              </a:rPr>
              <a:pPr defTabSz="623438"/>
              <a:t>‹#›</a:t>
            </a:fld>
            <a:endParaRPr lang="en-US" dirty="0">
              <a:solidFill>
                <a:prstClr val="black">
                  <a:tint val="75000"/>
                </a:prstClr>
              </a:solidFill>
            </a:endParaRPr>
          </a:p>
        </p:txBody>
      </p:sp>
    </p:spTree>
    <p:extLst>
      <p:ext uri="{BB962C8B-B14F-4D97-AF65-F5344CB8AC3E}">
        <p14:creationId xmlns:p14="http://schemas.microsoft.com/office/powerpoint/2010/main" val="988319404"/>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Lst>
  <p:txStyles>
    <p:titleStyle>
      <a:lvl1pPr>
        <a:defRPr>
          <a:latin typeface="+mj-lt"/>
          <a:ea typeface="+mj-ea"/>
          <a:cs typeface="+mj-cs"/>
        </a:defRPr>
      </a:lvl1pPr>
    </p:titleStyle>
    <p:bodyStyle>
      <a:lvl1pPr marL="0">
        <a:defRPr>
          <a:latin typeface="+mn-lt"/>
          <a:ea typeface="+mn-ea"/>
          <a:cs typeface="+mn-cs"/>
        </a:defRPr>
      </a:lvl1pPr>
      <a:lvl2pPr marL="311719">
        <a:defRPr>
          <a:latin typeface="+mn-lt"/>
          <a:ea typeface="+mn-ea"/>
          <a:cs typeface="+mn-cs"/>
        </a:defRPr>
      </a:lvl2pPr>
      <a:lvl3pPr marL="623438">
        <a:defRPr>
          <a:latin typeface="+mn-lt"/>
          <a:ea typeface="+mn-ea"/>
          <a:cs typeface="+mn-cs"/>
        </a:defRPr>
      </a:lvl3pPr>
      <a:lvl4pPr marL="935157">
        <a:defRPr>
          <a:latin typeface="+mn-lt"/>
          <a:ea typeface="+mn-ea"/>
          <a:cs typeface="+mn-cs"/>
        </a:defRPr>
      </a:lvl4pPr>
      <a:lvl5pPr marL="1246876">
        <a:defRPr>
          <a:latin typeface="+mn-lt"/>
          <a:ea typeface="+mn-ea"/>
          <a:cs typeface="+mn-cs"/>
        </a:defRPr>
      </a:lvl5pPr>
      <a:lvl6pPr marL="1558595">
        <a:defRPr>
          <a:latin typeface="+mn-lt"/>
          <a:ea typeface="+mn-ea"/>
          <a:cs typeface="+mn-cs"/>
        </a:defRPr>
      </a:lvl6pPr>
      <a:lvl7pPr marL="1870314">
        <a:defRPr>
          <a:latin typeface="+mn-lt"/>
          <a:ea typeface="+mn-ea"/>
          <a:cs typeface="+mn-cs"/>
        </a:defRPr>
      </a:lvl7pPr>
      <a:lvl8pPr marL="2182033">
        <a:defRPr>
          <a:latin typeface="+mn-lt"/>
          <a:ea typeface="+mn-ea"/>
          <a:cs typeface="+mn-cs"/>
        </a:defRPr>
      </a:lvl8pPr>
      <a:lvl9pPr marL="2493752">
        <a:defRPr>
          <a:latin typeface="+mn-lt"/>
          <a:ea typeface="+mn-ea"/>
          <a:cs typeface="+mn-cs"/>
        </a:defRPr>
      </a:lvl9pPr>
    </p:bodyStyle>
    <p:otherStyle>
      <a:lvl1pPr marL="0">
        <a:defRPr>
          <a:latin typeface="+mn-lt"/>
          <a:ea typeface="+mn-ea"/>
          <a:cs typeface="+mn-cs"/>
        </a:defRPr>
      </a:lvl1pPr>
      <a:lvl2pPr marL="311719">
        <a:defRPr>
          <a:latin typeface="+mn-lt"/>
          <a:ea typeface="+mn-ea"/>
          <a:cs typeface="+mn-cs"/>
        </a:defRPr>
      </a:lvl2pPr>
      <a:lvl3pPr marL="623438">
        <a:defRPr>
          <a:latin typeface="+mn-lt"/>
          <a:ea typeface="+mn-ea"/>
          <a:cs typeface="+mn-cs"/>
        </a:defRPr>
      </a:lvl3pPr>
      <a:lvl4pPr marL="935157">
        <a:defRPr>
          <a:latin typeface="+mn-lt"/>
          <a:ea typeface="+mn-ea"/>
          <a:cs typeface="+mn-cs"/>
        </a:defRPr>
      </a:lvl4pPr>
      <a:lvl5pPr marL="1246876">
        <a:defRPr>
          <a:latin typeface="+mn-lt"/>
          <a:ea typeface="+mn-ea"/>
          <a:cs typeface="+mn-cs"/>
        </a:defRPr>
      </a:lvl5pPr>
      <a:lvl6pPr marL="1558595">
        <a:defRPr>
          <a:latin typeface="+mn-lt"/>
          <a:ea typeface="+mn-ea"/>
          <a:cs typeface="+mn-cs"/>
        </a:defRPr>
      </a:lvl6pPr>
      <a:lvl7pPr marL="1870314">
        <a:defRPr>
          <a:latin typeface="+mn-lt"/>
          <a:ea typeface="+mn-ea"/>
          <a:cs typeface="+mn-cs"/>
        </a:defRPr>
      </a:lvl7pPr>
      <a:lvl8pPr marL="2182033">
        <a:defRPr>
          <a:latin typeface="+mn-lt"/>
          <a:ea typeface="+mn-ea"/>
          <a:cs typeface="+mn-cs"/>
        </a:defRPr>
      </a:lvl8pPr>
      <a:lvl9pPr marL="249375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dsr.mitpress.mit.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dsr.mitpress.mit.edu/pub/ct67j043"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dsr.mitpress.mit.edu/pub/a7gxkn0a"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471437" cy="1143000"/>
          </a:xfrm>
        </p:spPr>
        <p:txBody>
          <a:bodyPr>
            <a:noAutofit/>
          </a:bodyPr>
          <a:lstStyle/>
          <a:p>
            <a:pPr algn="r"/>
            <a:r>
              <a:rPr lang="en-US" sz="4000" b="1" cap="none" dirty="0">
                <a:solidFill>
                  <a:srgbClr val="C00000"/>
                </a:solidFill>
                <a:latin typeface="Comic Sans MS" panose="030F0702030302020204" pitchFamily="66" charset="0"/>
              </a:rPr>
              <a:t>Data </a:t>
            </a:r>
            <a:r>
              <a:rPr lang="en-US" sz="4000" b="1" cap="none" dirty="0" smtClean="0">
                <a:solidFill>
                  <a:srgbClr val="C00000"/>
                </a:solidFill>
                <a:latin typeface="Comic Sans MS" panose="030F0702030302020204" pitchFamily="66" charset="0"/>
              </a:rPr>
              <a:t>Science:</a:t>
            </a:r>
            <a:br>
              <a:rPr lang="en-US" sz="4000" b="1" cap="none" dirty="0" smtClean="0">
                <a:solidFill>
                  <a:srgbClr val="C00000"/>
                </a:solidFill>
                <a:latin typeface="Comic Sans MS" panose="030F0702030302020204" pitchFamily="66" charset="0"/>
              </a:rPr>
            </a:br>
            <a:r>
              <a:rPr lang="en-US" sz="4000" b="1" cap="none" dirty="0" smtClean="0">
                <a:solidFill>
                  <a:srgbClr val="C00000"/>
                </a:solidFill>
                <a:latin typeface="Comic Sans MS" panose="030F0702030302020204" pitchFamily="66" charset="0"/>
              </a:rPr>
              <a:t>What</a:t>
            </a:r>
            <a:r>
              <a:rPr lang="en-US" sz="4000" b="1" cap="none" dirty="0" smtClean="0"/>
              <a:t> </a:t>
            </a:r>
            <a:r>
              <a:rPr lang="en-US" sz="4000" b="1" cap="none" dirty="0" smtClean="0">
                <a:solidFill>
                  <a:srgbClr val="C00000"/>
                </a:solidFill>
                <a:latin typeface="Comic Sans MS" panose="030F0702030302020204" pitchFamily="66" charset="0"/>
              </a:rPr>
              <a:t>it isn’t</a:t>
            </a:r>
            <a:r>
              <a:rPr lang="en-US" sz="4000" b="1" cap="none" dirty="0" smtClean="0">
                <a:solidFill>
                  <a:srgbClr val="C00000"/>
                </a:solidFill>
                <a:latin typeface="Comic Sans MS" panose="030F0702030302020204" pitchFamily="66" charset="0"/>
              </a:rPr>
              <a:t>?</a:t>
            </a:r>
            <a:br>
              <a:rPr lang="en-US" sz="4000" b="1" cap="none" dirty="0" smtClean="0">
                <a:solidFill>
                  <a:srgbClr val="C00000"/>
                </a:solidFill>
                <a:latin typeface="Comic Sans MS" panose="030F0702030302020204" pitchFamily="66" charset="0"/>
              </a:rPr>
            </a:br>
            <a:r>
              <a:rPr lang="en-US" sz="3600" b="1" cap="none" dirty="0" smtClean="0">
                <a:solidFill>
                  <a:srgbClr val="C00000"/>
                </a:solidFill>
                <a:latin typeface="Comic Sans MS" panose="030F0702030302020204" pitchFamily="66" charset="0"/>
              </a:rPr>
              <a:t>(And what is AI?) </a:t>
            </a:r>
            <a:r>
              <a:rPr lang="en-US" sz="3600" b="1" cap="none" dirty="0" smtClean="0">
                <a:solidFill>
                  <a:srgbClr val="C00000"/>
                </a:solidFill>
                <a:latin typeface="Comic Sans MS" panose="030F0702030302020204" pitchFamily="66" charset="0"/>
              </a:rPr>
              <a:t/>
            </a:r>
            <a:br>
              <a:rPr lang="en-US" sz="3600" b="1" cap="none" dirty="0" smtClean="0">
                <a:solidFill>
                  <a:srgbClr val="C00000"/>
                </a:solidFill>
                <a:latin typeface="Comic Sans MS" panose="030F0702030302020204" pitchFamily="66" charset="0"/>
              </a:rPr>
            </a:br>
            <a:r>
              <a:rPr lang="en-US" sz="3600" cap="none" dirty="0" smtClean="0">
                <a:latin typeface="Comic Sans MS" panose="030F0702030302020204" pitchFamily="66" charset="0"/>
              </a:rPr>
              <a:t/>
            </a:r>
            <a:br>
              <a:rPr lang="en-US" sz="3600" cap="none" dirty="0" smtClean="0">
                <a:latin typeface="Comic Sans MS" panose="030F0702030302020204" pitchFamily="66" charset="0"/>
              </a:rPr>
            </a:br>
            <a:r>
              <a:rPr lang="en-US" sz="4000" b="1" cap="none" dirty="0" smtClean="0">
                <a:solidFill>
                  <a:srgbClr val="C00000"/>
                </a:solidFill>
                <a:latin typeface="Comic Sans MS" panose="030F0702030302020204" pitchFamily="66" charset="0"/>
              </a:rPr>
              <a:t> </a:t>
            </a:r>
            <a:r>
              <a:rPr lang="en-US" sz="4000" cap="none" dirty="0">
                <a:solidFill>
                  <a:srgbClr val="C00000"/>
                </a:solidFill>
                <a:latin typeface="Comic Sans MS" panose="030F0702030302020204" pitchFamily="66" charset="0"/>
              </a:rPr>
              <a:t/>
            </a:r>
            <a:br>
              <a:rPr lang="en-US" sz="4000" cap="none" dirty="0">
                <a:solidFill>
                  <a:srgbClr val="C00000"/>
                </a:solidFill>
                <a:latin typeface="Comic Sans MS" panose="030F0702030302020204" pitchFamily="66" charset="0"/>
              </a:rPr>
            </a:br>
            <a:r>
              <a:rPr lang="en-US" sz="4000" dirty="0">
                <a:solidFill>
                  <a:srgbClr val="C00000"/>
                </a:solidFill>
              </a:rPr>
              <a:t/>
            </a:r>
            <a:br>
              <a:rPr lang="en-US" sz="4000" dirty="0">
                <a:solidFill>
                  <a:srgbClr val="C00000"/>
                </a:solidFill>
              </a:rPr>
            </a:br>
            <a:endParaRPr lang="en-US" sz="4000" b="1" cap="none" dirty="0">
              <a:solidFill>
                <a:srgbClr val="C00000"/>
              </a:solidFill>
              <a:latin typeface="Comic Sans MS" panose="030F0702030302020204" pitchFamily="66" charset="0"/>
            </a:endParaRPr>
          </a:p>
        </p:txBody>
      </p:sp>
      <p:sp>
        <p:nvSpPr>
          <p:cNvPr id="3" name="Content Placeholder 2"/>
          <p:cNvSpPr>
            <a:spLocks noGrp="1"/>
          </p:cNvSpPr>
          <p:nvPr>
            <p:ph idx="1"/>
          </p:nvPr>
        </p:nvSpPr>
        <p:spPr>
          <a:xfrm>
            <a:off x="1524276" y="1905000"/>
            <a:ext cx="6705600" cy="2209800"/>
          </a:xfrm>
        </p:spPr>
        <p:txBody>
          <a:bodyPr anchor="ctr">
            <a:normAutofit fontScale="92500"/>
          </a:bodyPr>
          <a:lstStyle/>
          <a:p>
            <a:pPr marL="0" indent="0">
              <a:buNone/>
            </a:pPr>
            <a:r>
              <a:rPr lang="en-US" altLang="zh-CN" dirty="0">
                <a:solidFill>
                  <a:srgbClr val="0033CC"/>
                </a:solidFill>
                <a:ea typeface="SimSun" pitchFamily="2" charset="-122"/>
              </a:rPr>
              <a:t>Xiao-Li Meng </a:t>
            </a:r>
          </a:p>
          <a:p>
            <a:pPr marL="0" indent="0">
              <a:buNone/>
            </a:pPr>
            <a:r>
              <a:rPr lang="en-US" altLang="zh-CN" dirty="0">
                <a:solidFill>
                  <a:srgbClr val="0033CC"/>
                </a:solidFill>
                <a:ea typeface="SimSun" pitchFamily="2" charset="-122"/>
              </a:rPr>
              <a:t>Department of Statistics,  Harvard </a:t>
            </a:r>
            <a:r>
              <a:rPr lang="en-US" altLang="zh-CN" dirty="0" smtClean="0">
                <a:solidFill>
                  <a:srgbClr val="0033CC"/>
                </a:solidFill>
                <a:ea typeface="SimSun" pitchFamily="2" charset="-122"/>
              </a:rPr>
              <a:t>University</a:t>
            </a:r>
          </a:p>
          <a:p>
            <a:pPr marL="0" indent="0">
              <a:buNone/>
            </a:pPr>
            <a:endParaRPr lang="en-US" altLang="zh-CN" dirty="0">
              <a:solidFill>
                <a:srgbClr val="0033CC"/>
              </a:solidFill>
              <a:ea typeface="SimSun" pitchFamily="2" charset="-122"/>
            </a:endParaRPr>
          </a:p>
          <a:p>
            <a:pPr marL="0" indent="0">
              <a:buNone/>
            </a:pPr>
            <a:r>
              <a:rPr lang="en-US" altLang="zh-CN" b="1" dirty="0" smtClean="0">
                <a:solidFill>
                  <a:srgbClr val="0033CC"/>
                </a:solidFill>
                <a:ea typeface="SimSun" pitchFamily="2" charset="-122"/>
              </a:rPr>
              <a:t>Thanks to many colleagues and students, especially the teams at  HDSI and HDSR, and various internet sources.</a:t>
            </a:r>
            <a:endParaRPr lang="en-US" altLang="zh-CN" b="1" dirty="0">
              <a:solidFill>
                <a:srgbClr val="0033CC"/>
              </a:solidFill>
              <a:ea typeface="SimSun" pitchFamily="2" charset="-122"/>
            </a:endParaRPr>
          </a:p>
        </p:txBody>
      </p:sp>
      <p:sp>
        <p:nvSpPr>
          <p:cNvPr id="5" name="Slide Number Placeholder 4"/>
          <p:cNvSpPr>
            <a:spLocks noGrp="1"/>
          </p:cNvSpPr>
          <p:nvPr>
            <p:ph type="sldNum" sz="quarter" idx="12"/>
          </p:nvPr>
        </p:nvSpPr>
        <p:spPr>
          <a:xfrm>
            <a:off x="7928637" y="6033481"/>
            <a:ext cx="586712" cy="365125"/>
          </a:xfrm>
        </p:spPr>
        <p:txBody>
          <a:bodyPr>
            <a:normAutofit fontScale="77500" lnSpcReduction="20000"/>
          </a:bodyPr>
          <a:lstStyle/>
          <a:p>
            <a:pPr>
              <a:spcAft>
                <a:spcPts val="600"/>
              </a:spcAft>
              <a:defRPr/>
            </a:pPr>
            <a:r>
              <a:rPr lang="en-US" altLang="zh-CN" dirty="0">
                <a:solidFill>
                  <a:schemeClr val="tx1">
                    <a:alpha val="80000"/>
                  </a:schemeClr>
                </a:solidFill>
              </a:rPr>
              <a:t>1</a:t>
            </a:r>
          </a:p>
        </p:txBody>
      </p:sp>
    </p:spTree>
    <p:extLst>
      <p:ext uri="{BB962C8B-B14F-4D97-AF65-F5344CB8AC3E}">
        <p14:creationId xmlns:p14="http://schemas.microsoft.com/office/powerpoint/2010/main" val="7712696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951E444-5C1A-4FF7-AD0A-07FD0B561A24}"/>
              </a:ext>
            </a:extLst>
          </p:cNvPr>
          <p:cNvPicPr>
            <a:picLocks noChangeAspect="1"/>
          </p:cNvPicPr>
          <p:nvPr/>
        </p:nvPicPr>
        <p:blipFill>
          <a:blip r:embed="rId2"/>
          <a:stretch>
            <a:fillRect/>
          </a:stretch>
        </p:blipFill>
        <p:spPr>
          <a:xfrm>
            <a:off x="15240" y="4638861"/>
            <a:ext cx="6931753" cy="2249619"/>
          </a:xfrm>
          <a:prstGeom prst="rect">
            <a:avLst/>
          </a:prstGeom>
        </p:spPr>
      </p:pic>
      <p:pic>
        <p:nvPicPr>
          <p:cNvPr id="5" name="Picture 4">
            <a:extLst>
              <a:ext uri="{FF2B5EF4-FFF2-40B4-BE49-F238E27FC236}">
                <a16:creationId xmlns:a16="http://schemas.microsoft.com/office/drawing/2014/main" xmlns="" id="{CDE92064-C407-4C83-9378-1BBC6BAF24D2}"/>
              </a:ext>
            </a:extLst>
          </p:cNvPr>
          <p:cNvPicPr>
            <a:picLocks noChangeAspect="1"/>
          </p:cNvPicPr>
          <p:nvPr/>
        </p:nvPicPr>
        <p:blipFill>
          <a:blip r:embed="rId3"/>
          <a:stretch>
            <a:fillRect/>
          </a:stretch>
        </p:blipFill>
        <p:spPr>
          <a:xfrm>
            <a:off x="6934200" y="1254332"/>
            <a:ext cx="2105210" cy="3174739"/>
          </a:xfrm>
          <a:prstGeom prst="rect">
            <a:avLst/>
          </a:prstGeom>
        </p:spPr>
      </p:pic>
      <p:pic>
        <p:nvPicPr>
          <p:cNvPr id="6" name="Picture 5">
            <a:extLst>
              <a:ext uri="{FF2B5EF4-FFF2-40B4-BE49-F238E27FC236}">
                <a16:creationId xmlns:a16="http://schemas.microsoft.com/office/drawing/2014/main" xmlns="" id="{E7B66CB1-8949-45B4-B8D4-E8F50F95E33D}"/>
              </a:ext>
            </a:extLst>
          </p:cNvPr>
          <p:cNvPicPr>
            <a:picLocks noChangeAspect="1"/>
          </p:cNvPicPr>
          <p:nvPr/>
        </p:nvPicPr>
        <p:blipFill>
          <a:blip r:embed="rId4"/>
          <a:stretch>
            <a:fillRect/>
          </a:stretch>
        </p:blipFill>
        <p:spPr>
          <a:xfrm>
            <a:off x="15240" y="179956"/>
            <a:ext cx="6442742" cy="4249115"/>
          </a:xfrm>
          <a:prstGeom prst="rect">
            <a:avLst/>
          </a:prstGeom>
        </p:spPr>
      </p:pic>
    </p:spTree>
    <p:extLst>
      <p:ext uri="{BB962C8B-B14F-4D97-AF65-F5344CB8AC3E}">
        <p14:creationId xmlns:p14="http://schemas.microsoft.com/office/powerpoint/2010/main" val="8959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D886C85-4485-4D2D-9615-83C3CDFBD2AC}"/>
              </a:ext>
            </a:extLst>
          </p:cNvPr>
          <p:cNvSpPr/>
          <p:nvPr/>
        </p:nvSpPr>
        <p:spPr>
          <a:xfrm>
            <a:off x="0" y="152400"/>
            <a:ext cx="9296400" cy="1107996"/>
          </a:xfrm>
          <a:prstGeom prst="rect">
            <a:avLst/>
          </a:prstGeom>
        </p:spPr>
        <p:txBody>
          <a:bodyPr wrap="square">
            <a:spAutoFit/>
          </a:bodyPr>
          <a:lstStyle/>
          <a:p>
            <a:r>
              <a:rPr lang="en-US" sz="2400" b="1" dirty="0">
                <a:solidFill>
                  <a:srgbClr val="C00000"/>
                </a:solidFill>
                <a:latin typeface="Comic Sans MS" panose="030F0702030302020204" pitchFamily="66" charset="0"/>
              </a:rPr>
              <a:t>Data governance is key to interpretation: Reconceptualizing data in data science</a:t>
            </a:r>
          </a:p>
          <a:p>
            <a:endParaRPr lang="en-US" dirty="0"/>
          </a:p>
        </p:txBody>
      </p:sp>
      <p:pic>
        <p:nvPicPr>
          <p:cNvPr id="5" name="Picture 4">
            <a:extLst>
              <a:ext uri="{FF2B5EF4-FFF2-40B4-BE49-F238E27FC236}">
                <a16:creationId xmlns:a16="http://schemas.microsoft.com/office/drawing/2014/main" xmlns="" id="{73FDC014-074E-4AD8-8A0D-B35193D68F2A}"/>
              </a:ext>
            </a:extLst>
          </p:cNvPr>
          <p:cNvPicPr>
            <a:picLocks noChangeAspect="1"/>
          </p:cNvPicPr>
          <p:nvPr/>
        </p:nvPicPr>
        <p:blipFill>
          <a:blip r:embed="rId2"/>
          <a:stretch>
            <a:fillRect/>
          </a:stretch>
        </p:blipFill>
        <p:spPr>
          <a:xfrm>
            <a:off x="-6927" y="1104900"/>
            <a:ext cx="6197600" cy="4648200"/>
          </a:xfrm>
          <a:prstGeom prst="rect">
            <a:avLst/>
          </a:prstGeom>
        </p:spPr>
      </p:pic>
      <p:sp>
        <p:nvSpPr>
          <p:cNvPr id="7" name="TextBox 6">
            <a:extLst>
              <a:ext uri="{FF2B5EF4-FFF2-40B4-BE49-F238E27FC236}">
                <a16:creationId xmlns:a16="http://schemas.microsoft.com/office/drawing/2014/main" xmlns="" id="{CABD0916-A668-430E-9B16-74F96D3E1363}"/>
              </a:ext>
            </a:extLst>
          </p:cNvPr>
          <p:cNvSpPr txBox="1"/>
          <p:nvPr/>
        </p:nvSpPr>
        <p:spPr>
          <a:xfrm>
            <a:off x="6248400" y="706398"/>
            <a:ext cx="2743200" cy="1877437"/>
          </a:xfrm>
          <a:prstGeom prst="rect">
            <a:avLst/>
          </a:prstGeom>
          <a:noFill/>
        </p:spPr>
        <p:txBody>
          <a:bodyPr wrap="square" rtlCol="0">
            <a:spAutoFit/>
          </a:bodyPr>
          <a:lstStyle/>
          <a:p>
            <a:r>
              <a:rPr lang="en-US" dirty="0"/>
              <a:t>Sabina Leonelli</a:t>
            </a:r>
          </a:p>
          <a:p>
            <a:endParaRPr lang="en-US" dirty="0"/>
          </a:p>
          <a:p>
            <a:r>
              <a:rPr lang="en-US" sz="1600" dirty="0"/>
              <a:t>Department of Sociology, Philosophy and Anthropology </a:t>
            </a:r>
          </a:p>
          <a:p>
            <a:r>
              <a:rPr lang="en-US" sz="1600" dirty="0"/>
              <a:t>&amp; Exeter Centre for the Study of the Life Sciences (Egenis), University of Exeter, UK</a:t>
            </a:r>
          </a:p>
        </p:txBody>
      </p:sp>
      <p:pic>
        <p:nvPicPr>
          <p:cNvPr id="8" name="Picture 7">
            <a:extLst>
              <a:ext uri="{FF2B5EF4-FFF2-40B4-BE49-F238E27FC236}">
                <a16:creationId xmlns:a16="http://schemas.microsoft.com/office/drawing/2014/main" xmlns="" id="{BBF95CAB-A3DA-412B-AB80-E67E9B74AC3A}"/>
              </a:ext>
            </a:extLst>
          </p:cNvPr>
          <p:cNvPicPr>
            <a:picLocks noChangeAspect="1"/>
          </p:cNvPicPr>
          <p:nvPr/>
        </p:nvPicPr>
        <p:blipFill>
          <a:blip r:embed="rId3"/>
          <a:stretch>
            <a:fillRect/>
          </a:stretch>
        </p:blipFill>
        <p:spPr>
          <a:xfrm>
            <a:off x="6221153" y="2686050"/>
            <a:ext cx="2743200" cy="3067050"/>
          </a:xfrm>
          <a:prstGeom prst="rect">
            <a:avLst/>
          </a:prstGeom>
        </p:spPr>
      </p:pic>
    </p:spTree>
    <p:extLst>
      <p:ext uri="{BB962C8B-B14F-4D97-AF65-F5344CB8AC3E}">
        <p14:creationId xmlns:p14="http://schemas.microsoft.com/office/powerpoint/2010/main" val="76469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xmlns=""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6" name="Straight Connector 15">
            <a:extLst>
              <a:ext uri="{FF2B5EF4-FFF2-40B4-BE49-F238E27FC236}">
                <a16:creationId xmlns:a16="http://schemas.microsoft.com/office/drawing/2014/main" xmlns=""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BECF35C3-8B44-4F4B-BD25-4C01823DB2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xmlns="" id="{D0712110-0BC1-4B31-B3BB-63B44222E8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4466B5F3-C053-4580-B04A-1EF9498882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xmlns="" id="{741050EB-2F46-4CF9-AF22-4D6D46DA99B5}"/>
              </a:ext>
            </a:extLst>
          </p:cNvPr>
          <p:cNvSpPr>
            <a:spLocks noGrp="1"/>
          </p:cNvSpPr>
          <p:nvPr>
            <p:ph type="title"/>
          </p:nvPr>
        </p:nvSpPr>
        <p:spPr>
          <a:xfrm>
            <a:off x="1089462" y="962902"/>
            <a:ext cx="3132288" cy="2380828"/>
          </a:xfrm>
        </p:spPr>
        <p:txBody>
          <a:bodyPr vert="horz" lIns="91440" tIns="45720" rIns="91440" bIns="0" rtlCol="0" anchor="b">
            <a:normAutofit/>
          </a:bodyPr>
          <a:lstStyle/>
          <a:p>
            <a:pPr defTabSz="914400"/>
            <a:r>
              <a:rPr lang="en-US" sz="3300" cap="none" dirty="0">
                <a:solidFill>
                  <a:srgbClr val="FF0000"/>
                </a:solidFill>
                <a:latin typeface="Comic Sans MS" panose="030F0702030302020204" pitchFamily="66" charset="0"/>
              </a:rPr>
              <a:t>So what should  be a data scientist’s skill set? </a:t>
            </a:r>
          </a:p>
        </p:txBody>
      </p:sp>
      <p:cxnSp>
        <p:nvCxnSpPr>
          <p:cNvPr id="24" name="Straight Connector 23">
            <a:extLst>
              <a:ext uri="{FF2B5EF4-FFF2-40B4-BE49-F238E27FC236}">
                <a16:creationId xmlns:a16="http://schemas.microsoft.com/office/drawing/2014/main" xmlns="" id="{FA6123F2-4B61-414F-A7E5-5B7828EACAE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089462" y="3528543"/>
            <a:ext cx="31286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Content Placeholder 6" descr="A close up of text on a white background&#10;&#10;Description automatically generated">
            <a:extLst>
              <a:ext uri="{FF2B5EF4-FFF2-40B4-BE49-F238E27FC236}">
                <a16:creationId xmlns:a16="http://schemas.microsoft.com/office/drawing/2014/main" xmlns="" id="{FA869283-82D7-4D14-858F-AFC0B5131B54}"/>
              </a:ext>
            </a:extLst>
          </p:cNvPr>
          <p:cNvPicPr>
            <a:picLocks noGrp="1" noChangeAspect="1"/>
          </p:cNvPicPr>
          <p:nvPr>
            <p:ph idx="1"/>
          </p:nvPr>
        </p:nvPicPr>
        <p:blipFill>
          <a:blip r:embed="rId3"/>
          <a:stretch>
            <a:fillRect/>
          </a:stretch>
        </p:blipFill>
        <p:spPr>
          <a:xfrm rot="5400000">
            <a:off x="3847985" y="952501"/>
            <a:ext cx="5791202" cy="4343401"/>
          </a:xfrm>
          <a:prstGeom prst="rect">
            <a:avLst/>
          </a:prstGeom>
        </p:spPr>
      </p:pic>
      <p:pic>
        <p:nvPicPr>
          <p:cNvPr id="26" name="Picture 25">
            <a:extLst>
              <a:ext uri="{FF2B5EF4-FFF2-40B4-BE49-F238E27FC236}">
                <a16:creationId xmlns:a16="http://schemas.microsoft.com/office/drawing/2014/main" xmlns="" id="{25CED634-E2D0-4AB7-96DD-816C9B52C5C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28" name="Straight Connector 27">
            <a:extLst>
              <a:ext uri="{FF2B5EF4-FFF2-40B4-BE49-F238E27FC236}">
                <a16:creationId xmlns:a16="http://schemas.microsoft.com/office/drawing/2014/main" xmlns="" id="{FCDDCDFB-696D-4FDF-9B58-24F71B7C37B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74531182-C482-413C-8158-C7D3DD13C399}"/>
              </a:ext>
            </a:extLst>
          </p:cNvPr>
          <p:cNvSpPr txBox="1"/>
          <p:nvPr/>
        </p:nvSpPr>
        <p:spPr>
          <a:xfrm>
            <a:off x="390353" y="6183739"/>
            <a:ext cx="7900786" cy="369332"/>
          </a:xfrm>
          <a:prstGeom prst="rect">
            <a:avLst/>
          </a:prstGeom>
          <a:noFill/>
        </p:spPr>
        <p:txBody>
          <a:bodyPr wrap="square" rtlCol="0">
            <a:spAutoFit/>
          </a:bodyPr>
          <a:lstStyle/>
          <a:p>
            <a:r>
              <a:rPr lang="en-US" dirty="0">
                <a:solidFill>
                  <a:schemeClr val="bg1"/>
                </a:solidFill>
              </a:rPr>
              <a:t>Diagram from  “Data Science” by John D. Kelleher, Brendan Tierney</a:t>
            </a:r>
          </a:p>
        </p:txBody>
      </p:sp>
    </p:spTree>
    <p:extLst>
      <p:ext uri="{BB962C8B-B14F-4D97-AF65-F5344CB8AC3E}">
        <p14:creationId xmlns:p14="http://schemas.microsoft.com/office/powerpoint/2010/main" val="32205342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A5706368-F727-43FB-A308-7B77C6CE9784}"/>
              </a:ext>
            </a:extLst>
          </p:cNvPr>
          <p:cNvPicPr>
            <a:picLocks noGrp="1" noChangeAspect="1"/>
          </p:cNvPicPr>
          <p:nvPr>
            <p:ph idx="1"/>
          </p:nvPr>
        </p:nvPicPr>
        <p:blipFill>
          <a:blip r:embed="rId2"/>
          <a:stretch>
            <a:fillRect/>
          </a:stretch>
        </p:blipFill>
        <p:spPr>
          <a:xfrm>
            <a:off x="762000" y="133081"/>
            <a:ext cx="7848600" cy="5826018"/>
          </a:xfrm>
          <a:prstGeom prst="rect">
            <a:avLst/>
          </a:prstGeom>
        </p:spPr>
      </p:pic>
      <p:sp>
        <p:nvSpPr>
          <p:cNvPr id="8" name="TextBox 7">
            <a:extLst>
              <a:ext uri="{FF2B5EF4-FFF2-40B4-BE49-F238E27FC236}">
                <a16:creationId xmlns:a16="http://schemas.microsoft.com/office/drawing/2014/main" xmlns="" id="{766C524E-2854-49DC-B877-48DC76B8AA08}"/>
              </a:ext>
            </a:extLst>
          </p:cNvPr>
          <p:cNvSpPr txBox="1"/>
          <p:nvPr/>
        </p:nvSpPr>
        <p:spPr>
          <a:xfrm>
            <a:off x="1066800" y="6324600"/>
            <a:ext cx="3843681" cy="369332"/>
          </a:xfrm>
          <a:prstGeom prst="rect">
            <a:avLst/>
          </a:prstGeom>
          <a:noFill/>
        </p:spPr>
        <p:txBody>
          <a:bodyPr wrap="none" rtlCol="0">
            <a:spAutoFit/>
          </a:bodyPr>
          <a:lstStyle/>
          <a:p>
            <a:r>
              <a:rPr lang="en-US" dirty="0">
                <a:solidFill>
                  <a:schemeClr val="bg1"/>
                </a:solidFill>
              </a:rPr>
              <a:t>https://stdm.github.io/images/skillset.jpg</a:t>
            </a:r>
          </a:p>
        </p:txBody>
      </p:sp>
    </p:spTree>
    <p:extLst>
      <p:ext uri="{BB962C8B-B14F-4D97-AF65-F5344CB8AC3E}">
        <p14:creationId xmlns:p14="http://schemas.microsoft.com/office/powerpoint/2010/main" val="2719298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AD7F55-4AEC-4151-9CDB-BD4C8850983F}"/>
              </a:ext>
            </a:extLst>
          </p:cNvPr>
          <p:cNvSpPr>
            <a:spLocks noGrp="1"/>
          </p:cNvSpPr>
          <p:nvPr>
            <p:ph type="title"/>
          </p:nvPr>
        </p:nvSpPr>
        <p:spPr>
          <a:xfrm>
            <a:off x="1066800" y="3200400"/>
            <a:ext cx="2425950" cy="2247117"/>
          </a:xfrm>
        </p:spPr>
        <p:txBody>
          <a:bodyPr>
            <a:normAutofit/>
          </a:bodyPr>
          <a:lstStyle/>
          <a:p>
            <a:r>
              <a:rPr lang="en-US" sz="3600" cap="none" dirty="0">
                <a:solidFill>
                  <a:srgbClr val="C00000"/>
                </a:solidFill>
                <a:latin typeface="Comic Sans MS" panose="030F0702030302020204" pitchFamily="66" charset="0"/>
              </a:rPr>
              <a:t>Let’s not make data science a tiger mom</a:t>
            </a:r>
          </a:p>
        </p:txBody>
      </p:sp>
      <p:pic>
        <p:nvPicPr>
          <p:cNvPr id="9" name="Picture 8">
            <a:extLst>
              <a:ext uri="{FF2B5EF4-FFF2-40B4-BE49-F238E27FC236}">
                <a16:creationId xmlns:a16="http://schemas.microsoft.com/office/drawing/2014/main" xmlns="" id="{B4D7BD08-C6B9-497F-B7B3-251AE823A921}"/>
              </a:ext>
            </a:extLst>
          </p:cNvPr>
          <p:cNvPicPr>
            <a:picLocks noChangeAspect="1"/>
          </p:cNvPicPr>
          <p:nvPr/>
        </p:nvPicPr>
        <p:blipFill>
          <a:blip r:embed="rId2"/>
          <a:stretch>
            <a:fillRect/>
          </a:stretch>
        </p:blipFill>
        <p:spPr>
          <a:xfrm>
            <a:off x="390525" y="319830"/>
            <a:ext cx="1809750" cy="2533650"/>
          </a:xfrm>
          <a:prstGeom prst="rect">
            <a:avLst/>
          </a:prstGeom>
        </p:spPr>
      </p:pic>
      <p:sp>
        <p:nvSpPr>
          <p:cNvPr id="8" name="TextBox 7">
            <a:extLst>
              <a:ext uri="{FF2B5EF4-FFF2-40B4-BE49-F238E27FC236}">
                <a16:creationId xmlns:a16="http://schemas.microsoft.com/office/drawing/2014/main" xmlns="" id="{766C524E-2854-49DC-B877-48DC76B8AA08}"/>
              </a:ext>
            </a:extLst>
          </p:cNvPr>
          <p:cNvSpPr txBox="1"/>
          <p:nvPr/>
        </p:nvSpPr>
        <p:spPr>
          <a:xfrm>
            <a:off x="1066800" y="6324600"/>
            <a:ext cx="5537734" cy="369332"/>
          </a:xfrm>
          <a:prstGeom prst="rect">
            <a:avLst/>
          </a:prstGeom>
          <a:noFill/>
        </p:spPr>
        <p:txBody>
          <a:bodyPr wrap="none" rtlCol="0">
            <a:spAutoFit/>
          </a:bodyPr>
          <a:lstStyle/>
          <a:p>
            <a:r>
              <a:rPr lang="en-US" dirty="0">
                <a:solidFill>
                  <a:schemeClr val="bg1"/>
                </a:solidFill>
              </a:rPr>
              <a:t>https://www.slideshare.net/WhiteRavenPL/mds-38529815</a:t>
            </a:r>
          </a:p>
        </p:txBody>
      </p:sp>
      <p:pic>
        <p:nvPicPr>
          <p:cNvPr id="1026" name="Picture 2" descr="MODERN DATA SCIENTIST &#10;Data Scientist, the sexiest job of 21th century requires a mixture of multidisciplinary skills rang...">
            <a:extLst>
              <a:ext uri="{FF2B5EF4-FFF2-40B4-BE49-F238E27FC236}">
                <a16:creationId xmlns:a16="http://schemas.microsoft.com/office/drawing/2014/main" xmlns="" id="{4E49157E-FA66-4D5A-8E3D-214122E7E8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38600" y="15766"/>
            <a:ext cx="4953000" cy="603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91D04-B90B-4A49-BA11-D263025AD9E7}"/>
              </a:ext>
            </a:extLst>
          </p:cNvPr>
          <p:cNvSpPr>
            <a:spLocks noGrp="1"/>
          </p:cNvSpPr>
          <p:nvPr>
            <p:ph type="title"/>
          </p:nvPr>
        </p:nvSpPr>
        <p:spPr>
          <a:xfrm>
            <a:off x="76200" y="152400"/>
            <a:ext cx="8839200" cy="1422979"/>
          </a:xfrm>
        </p:spPr>
        <p:txBody>
          <a:bodyPr>
            <a:normAutofit/>
          </a:bodyPr>
          <a:lstStyle/>
          <a:p>
            <a:r>
              <a:rPr lang="en-US" sz="2400" cap="none" dirty="0">
                <a:solidFill>
                  <a:srgbClr val="330684"/>
                </a:solidFill>
                <a:latin typeface="Comic Sans MS" panose="030F0702030302020204" pitchFamily="66" charset="0"/>
              </a:rPr>
              <a:t>5. Most critically, DS is not even a single discipline by itself.</a:t>
            </a:r>
            <a:br>
              <a:rPr lang="en-US" sz="2400" cap="none" dirty="0">
                <a:solidFill>
                  <a:srgbClr val="330684"/>
                </a:solidFill>
                <a:latin typeface="Comic Sans MS" panose="030F0702030302020204" pitchFamily="66" charset="0"/>
              </a:rPr>
            </a:br>
            <a:r>
              <a:rPr lang="en-US" sz="2400" cap="none" dirty="0">
                <a:solidFill>
                  <a:srgbClr val="330684"/>
                </a:solidFill>
                <a:latin typeface="Comic Sans MS" panose="030F0702030302020204" pitchFamily="66" charset="0"/>
              </a:rPr>
              <a:t/>
            </a:r>
            <a:br>
              <a:rPr lang="en-US" sz="2400" cap="none" dirty="0">
                <a:solidFill>
                  <a:srgbClr val="330684"/>
                </a:solidFill>
                <a:latin typeface="Comic Sans MS" panose="030F0702030302020204" pitchFamily="66" charset="0"/>
              </a:rPr>
            </a:br>
            <a:r>
              <a:rPr lang="en-US" sz="2400" cap="none" dirty="0">
                <a:solidFill>
                  <a:srgbClr val="C00000"/>
                </a:solidFill>
                <a:latin typeface="Comic Sans MS" panose="030F0702030302020204" pitchFamily="66" charset="0"/>
              </a:rPr>
              <a:t>And hence it should not be squeezed into a “Department of Data Science” </a:t>
            </a:r>
          </a:p>
        </p:txBody>
      </p:sp>
      <p:sp>
        <p:nvSpPr>
          <p:cNvPr id="3" name="Content Placeholder 2">
            <a:extLst>
              <a:ext uri="{FF2B5EF4-FFF2-40B4-BE49-F238E27FC236}">
                <a16:creationId xmlns:a16="http://schemas.microsoft.com/office/drawing/2014/main" xmlns="" id="{C6FC0DC5-DBA3-4AC1-B6AA-1A5CEBBAA5DD}"/>
              </a:ext>
            </a:extLst>
          </p:cNvPr>
          <p:cNvSpPr>
            <a:spLocks noGrp="1"/>
          </p:cNvSpPr>
          <p:nvPr>
            <p:ph idx="1"/>
          </p:nvPr>
        </p:nvSpPr>
        <p:spPr/>
        <p:txBody>
          <a:bodyPr>
            <a:normAutofit fontScale="92500" lnSpcReduction="20000"/>
          </a:bodyPr>
          <a:lstStyle/>
          <a:p>
            <a:pPr marL="457200" indent="-457200"/>
            <a:r>
              <a:rPr lang="en-US" dirty="0">
                <a:solidFill>
                  <a:srgbClr val="C00000"/>
                </a:solidFill>
                <a:latin typeface="Times New Roman" panose="02020603050405020304" pitchFamily="18" charset="0"/>
                <a:cs typeface="Times New Roman" panose="02020603050405020304" pitchFamily="18" charset="0"/>
              </a:rPr>
              <a:t>There are </a:t>
            </a:r>
            <a:r>
              <a:rPr lang="en-US" dirty="0">
                <a:solidFill>
                  <a:srgbClr val="0033CC"/>
                </a:solidFill>
                <a:latin typeface="Times New Roman" panose="02020603050405020304" pitchFamily="18" charset="0"/>
                <a:cs typeface="Times New Roman" panose="02020603050405020304" pitchFamily="18" charset="0"/>
              </a:rPr>
              <a:t>science</a:t>
            </a:r>
            <a:r>
              <a:rPr lang="en-US" dirty="0">
                <a:solidFill>
                  <a:srgbClr val="C00000"/>
                </a:solidFill>
                <a:latin typeface="Times New Roman" panose="02020603050405020304" pitchFamily="18" charset="0"/>
                <a:cs typeface="Times New Roman" panose="02020603050405020304" pitchFamily="18" charset="0"/>
              </a:rPr>
              <a:t> and </a:t>
            </a:r>
            <a:r>
              <a:rPr lang="en-US" dirty="0">
                <a:solidFill>
                  <a:srgbClr val="0033CC"/>
                </a:solidFill>
                <a:latin typeface="Times New Roman" panose="02020603050405020304" pitchFamily="18" charset="0"/>
                <a:cs typeface="Times New Roman" panose="02020603050405020304" pitchFamily="18" charset="0"/>
              </a:rPr>
              <a:t>scientists</a:t>
            </a:r>
            <a:r>
              <a:rPr lang="en-US" dirty="0">
                <a:solidFill>
                  <a:srgbClr val="C00000"/>
                </a:solidFill>
                <a:latin typeface="Times New Roman" panose="02020603050405020304" pitchFamily="18" charset="0"/>
                <a:cs typeface="Times New Roman" panose="02020603050405020304" pitchFamily="18" charset="0"/>
              </a:rPr>
              <a:t>,  </a:t>
            </a:r>
          </a:p>
          <a:p>
            <a:r>
              <a:rPr lang="en-US" dirty="0">
                <a:solidFill>
                  <a:srgbClr val="C00000"/>
                </a:solidFill>
                <a:latin typeface="Times New Roman" panose="02020603050405020304" pitchFamily="18" charset="0"/>
                <a:cs typeface="Times New Roman" panose="02020603050405020304" pitchFamily="18" charset="0"/>
              </a:rPr>
              <a:t>      but few “Department of Science”</a:t>
            </a:r>
          </a:p>
          <a:p>
            <a:pPr marL="457200" indent="-457200"/>
            <a:r>
              <a:rPr lang="en-US" dirty="0">
                <a:solidFill>
                  <a:srgbClr val="C00000"/>
                </a:solidFill>
                <a:latin typeface="Times New Roman" panose="02020603050405020304" pitchFamily="18" charset="0"/>
                <a:cs typeface="Times New Roman" panose="02020603050405020304" pitchFamily="18" charset="0"/>
              </a:rPr>
              <a:t>There are </a:t>
            </a:r>
            <a:r>
              <a:rPr lang="en-US" dirty="0">
                <a:solidFill>
                  <a:srgbClr val="0033CC"/>
                </a:solidFill>
                <a:latin typeface="Times New Roman" panose="02020603050405020304" pitchFamily="18" charset="0"/>
                <a:cs typeface="Times New Roman" panose="02020603050405020304" pitchFamily="18" charset="0"/>
              </a:rPr>
              <a:t>social science</a:t>
            </a:r>
            <a:r>
              <a:rPr lang="en-US" dirty="0">
                <a:solidFill>
                  <a:srgbClr val="C00000"/>
                </a:solidFill>
                <a:latin typeface="Times New Roman" panose="02020603050405020304" pitchFamily="18" charset="0"/>
                <a:cs typeface="Times New Roman" panose="02020603050405020304" pitchFamily="18" charset="0"/>
              </a:rPr>
              <a:t> and </a:t>
            </a:r>
            <a:r>
              <a:rPr lang="en-US" dirty="0">
                <a:solidFill>
                  <a:srgbClr val="0033CC"/>
                </a:solidFill>
                <a:latin typeface="Times New Roman" panose="02020603050405020304" pitchFamily="18" charset="0"/>
                <a:cs typeface="Times New Roman" panose="02020603050405020304" pitchFamily="18" charset="0"/>
              </a:rPr>
              <a:t>social scientists</a:t>
            </a:r>
            <a:r>
              <a:rPr lang="en-US" dirty="0">
                <a:solidFill>
                  <a:srgbClr val="C00000"/>
                </a:solidFill>
                <a:latin typeface="Times New Roman" panose="02020603050405020304" pitchFamily="18" charset="0"/>
                <a:cs typeface="Times New Roman" panose="02020603050405020304" pitchFamily="18" charset="0"/>
              </a:rPr>
              <a:t>,  </a:t>
            </a:r>
          </a:p>
          <a:p>
            <a:r>
              <a:rPr lang="en-US" dirty="0">
                <a:solidFill>
                  <a:srgbClr val="C00000"/>
                </a:solidFill>
                <a:latin typeface="Times New Roman" panose="02020603050405020304" pitchFamily="18" charset="0"/>
                <a:cs typeface="Times New Roman" panose="02020603050405020304" pitchFamily="18" charset="0"/>
              </a:rPr>
              <a:t>      but few “Department of Social Science”</a:t>
            </a:r>
          </a:p>
          <a:p>
            <a:pPr marL="457200" indent="-457200"/>
            <a:r>
              <a:rPr lang="en-US" dirty="0">
                <a:solidFill>
                  <a:srgbClr val="C00000"/>
                </a:solidFill>
                <a:latin typeface="Times New Roman" panose="02020603050405020304" pitchFamily="18" charset="0"/>
                <a:cs typeface="Times New Roman" panose="02020603050405020304" pitchFamily="18" charset="0"/>
              </a:rPr>
              <a:t>There are </a:t>
            </a:r>
            <a:r>
              <a:rPr lang="en-US" dirty="0">
                <a:solidFill>
                  <a:srgbClr val="0033CC"/>
                </a:solidFill>
                <a:latin typeface="Times New Roman" panose="02020603050405020304" pitchFamily="18" charset="0"/>
                <a:cs typeface="Times New Roman" panose="02020603050405020304" pitchFamily="18" charset="0"/>
              </a:rPr>
              <a:t>humanities</a:t>
            </a:r>
            <a:r>
              <a:rPr lang="en-US" dirty="0">
                <a:solidFill>
                  <a:srgbClr val="C00000"/>
                </a:solidFill>
                <a:latin typeface="Times New Roman" panose="02020603050405020304" pitchFamily="18" charset="0"/>
                <a:cs typeface="Times New Roman" panose="02020603050405020304" pitchFamily="18" charset="0"/>
              </a:rPr>
              <a:t> and </a:t>
            </a:r>
            <a:r>
              <a:rPr lang="en-US" dirty="0">
                <a:solidFill>
                  <a:srgbClr val="0033CC"/>
                </a:solidFill>
                <a:latin typeface="Times New Roman" panose="02020603050405020304" pitchFamily="18" charset="0"/>
                <a:cs typeface="Times New Roman" panose="02020603050405020304" pitchFamily="18" charset="0"/>
              </a:rPr>
              <a:t>humanists</a:t>
            </a:r>
            <a:r>
              <a:rPr lang="en-US" dirty="0">
                <a:solidFill>
                  <a:srgbClr val="C00000"/>
                </a:solidFill>
                <a:latin typeface="Times New Roman" panose="02020603050405020304" pitchFamily="18" charset="0"/>
                <a:cs typeface="Times New Roman" panose="02020603050405020304" pitchFamily="18" charset="0"/>
              </a:rPr>
              <a:t>,  </a:t>
            </a:r>
          </a:p>
          <a:p>
            <a:r>
              <a:rPr lang="en-US" dirty="0">
                <a:solidFill>
                  <a:srgbClr val="C00000"/>
                </a:solidFill>
                <a:latin typeface="Times New Roman" panose="02020603050405020304" pitchFamily="18" charset="0"/>
                <a:cs typeface="Times New Roman" panose="02020603050405020304" pitchFamily="18" charset="0"/>
              </a:rPr>
              <a:t>      but few “Department of Humanities”</a:t>
            </a:r>
          </a:p>
          <a:p>
            <a:pPr marL="457200" indent="-457200"/>
            <a:r>
              <a:rPr lang="en-US" dirty="0">
                <a:solidFill>
                  <a:srgbClr val="C00000"/>
                </a:solidFill>
                <a:latin typeface="Times New Roman" panose="02020603050405020304" pitchFamily="18" charset="0"/>
                <a:cs typeface="Times New Roman" panose="02020603050405020304" pitchFamily="18" charset="0"/>
              </a:rPr>
              <a:t>There are </a:t>
            </a:r>
            <a:r>
              <a:rPr lang="en-US" dirty="0">
                <a:solidFill>
                  <a:srgbClr val="0033CC"/>
                </a:solidFill>
                <a:latin typeface="Times New Roman" panose="02020603050405020304" pitchFamily="18" charset="0"/>
                <a:cs typeface="Times New Roman" panose="02020603050405020304" pitchFamily="18" charset="0"/>
              </a:rPr>
              <a:t>Engineering</a:t>
            </a:r>
            <a:r>
              <a:rPr lang="en-US" dirty="0">
                <a:solidFill>
                  <a:srgbClr val="C00000"/>
                </a:solidFill>
                <a:latin typeface="Times New Roman" panose="02020603050405020304" pitchFamily="18" charset="0"/>
                <a:cs typeface="Times New Roman" panose="02020603050405020304" pitchFamily="18" charset="0"/>
              </a:rPr>
              <a:t> and </a:t>
            </a:r>
            <a:r>
              <a:rPr lang="en-US" dirty="0">
                <a:solidFill>
                  <a:srgbClr val="0033CC"/>
                </a:solidFill>
                <a:latin typeface="Times New Roman" panose="02020603050405020304" pitchFamily="18" charset="0"/>
                <a:cs typeface="Times New Roman" panose="02020603050405020304" pitchFamily="18" charset="0"/>
              </a:rPr>
              <a:t>Engineers</a:t>
            </a:r>
            <a:r>
              <a:rPr lang="en-US" dirty="0">
                <a:solidFill>
                  <a:srgbClr val="C00000"/>
                </a:solidFill>
                <a:latin typeface="Times New Roman" panose="02020603050405020304" pitchFamily="18" charset="0"/>
                <a:cs typeface="Times New Roman" panose="02020603050405020304" pitchFamily="18" charset="0"/>
              </a:rPr>
              <a:t>,  </a:t>
            </a:r>
          </a:p>
          <a:p>
            <a:r>
              <a:rPr lang="en-US" dirty="0">
                <a:solidFill>
                  <a:srgbClr val="C00000"/>
                </a:solidFill>
                <a:latin typeface="Times New Roman" panose="02020603050405020304" pitchFamily="18" charset="0"/>
                <a:cs typeface="Times New Roman" panose="02020603050405020304" pitchFamily="18" charset="0"/>
              </a:rPr>
              <a:t>      but few “Department of Engineering”</a:t>
            </a:r>
          </a:p>
          <a:p>
            <a:endParaRPr lang="en-US" dirty="0"/>
          </a:p>
        </p:txBody>
      </p:sp>
    </p:spTree>
    <p:extLst>
      <p:ext uri="{BB962C8B-B14F-4D97-AF65-F5344CB8AC3E}">
        <p14:creationId xmlns:p14="http://schemas.microsoft.com/office/powerpoint/2010/main" val="223897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28058" y="5399030"/>
            <a:ext cx="3687907" cy="959710"/>
          </a:xfrm>
          <a:prstGeom prst="rect">
            <a:avLst/>
          </a:prstGeom>
        </p:spPr>
        <p:txBody>
          <a:bodyPr vert="horz" wrap="square" lIns="0" tIns="46759" rIns="0" bIns="0" rtlCol="0">
            <a:spAutoFit/>
          </a:bodyPr>
          <a:lstStyle/>
          <a:p>
            <a:pPr marL="8659" defTabSz="623438">
              <a:spcBef>
                <a:spcPts val="368"/>
              </a:spcBef>
            </a:pPr>
            <a:r>
              <a:rPr sz="614" spc="-3" dirty="0">
                <a:solidFill>
                  <a:srgbClr val="818181"/>
                </a:solidFill>
                <a:latin typeface="Tahoma"/>
                <a:cs typeface="Tahoma"/>
              </a:rPr>
              <a:t>Prepared </a:t>
            </a:r>
            <a:r>
              <a:rPr sz="614" spc="-7" dirty="0">
                <a:solidFill>
                  <a:srgbClr val="818181"/>
                </a:solidFill>
                <a:latin typeface="Tahoma"/>
                <a:cs typeface="Tahoma"/>
              </a:rPr>
              <a:t>by</a:t>
            </a:r>
            <a:endParaRPr sz="614" dirty="0">
              <a:solidFill>
                <a:prstClr val="black"/>
              </a:solidFill>
              <a:latin typeface="Tahoma"/>
              <a:cs typeface="Tahoma"/>
            </a:endParaRPr>
          </a:p>
          <a:p>
            <a:pPr marL="8659" marR="2573846" defTabSz="623438">
              <a:lnSpc>
                <a:spcPct val="100800"/>
              </a:lnSpc>
              <a:spcBef>
                <a:spcPts val="392"/>
              </a:spcBef>
            </a:pPr>
            <a:r>
              <a:rPr sz="818" spc="-3" dirty="0">
                <a:solidFill>
                  <a:prstClr val="black"/>
                </a:solidFill>
                <a:latin typeface="Tahoma"/>
                <a:cs typeface="Tahoma"/>
              </a:rPr>
              <a:t>Suzanne M. Teer  Concetta Stewart, Ph.D.  January</a:t>
            </a:r>
            <a:r>
              <a:rPr sz="818" spc="-7" dirty="0">
                <a:solidFill>
                  <a:prstClr val="black"/>
                </a:solidFill>
                <a:latin typeface="Tahoma"/>
                <a:cs typeface="Tahoma"/>
              </a:rPr>
              <a:t> </a:t>
            </a:r>
            <a:r>
              <a:rPr sz="818" spc="-3" dirty="0">
                <a:solidFill>
                  <a:prstClr val="black"/>
                </a:solidFill>
                <a:latin typeface="Tahoma"/>
                <a:cs typeface="Tahoma"/>
              </a:rPr>
              <a:t>2019</a:t>
            </a:r>
            <a:endParaRPr sz="818" dirty="0">
              <a:solidFill>
                <a:prstClr val="black"/>
              </a:solidFill>
              <a:latin typeface="Tahoma"/>
              <a:cs typeface="Tahoma"/>
            </a:endParaRPr>
          </a:p>
          <a:p>
            <a:pPr defTabSz="623438"/>
            <a:endParaRPr sz="852" dirty="0">
              <a:solidFill>
                <a:prstClr val="black"/>
              </a:solidFill>
              <a:latin typeface="Times New Roman"/>
              <a:cs typeface="Times New Roman"/>
            </a:endParaRPr>
          </a:p>
          <a:p>
            <a:pPr marL="8659" marR="3464" algn="just" defTabSz="623438">
              <a:lnSpc>
                <a:spcPct val="100600"/>
              </a:lnSpc>
            </a:pPr>
            <a:r>
              <a:rPr sz="545" spc="-3" dirty="0">
                <a:solidFill>
                  <a:srgbClr val="818181"/>
                </a:solidFill>
                <a:latin typeface="Tahoma"/>
                <a:cs typeface="Tahoma"/>
              </a:rPr>
              <a:t>This Leadership Profile is intended to provide information about the University of California, Berkeley </a:t>
            </a:r>
            <a:r>
              <a:rPr sz="545" dirty="0">
                <a:solidFill>
                  <a:srgbClr val="818181"/>
                </a:solidFill>
                <a:latin typeface="Tahoma"/>
                <a:cs typeface="Tahoma"/>
              </a:rPr>
              <a:t>and </a:t>
            </a:r>
            <a:r>
              <a:rPr sz="545" spc="-3" dirty="0">
                <a:solidFill>
                  <a:srgbClr val="818181"/>
                </a:solidFill>
                <a:latin typeface="Tahoma"/>
                <a:cs typeface="Tahoma"/>
              </a:rPr>
              <a:t>the position of  Associate Provost of the Division </a:t>
            </a:r>
            <a:r>
              <a:rPr sz="545" dirty="0">
                <a:solidFill>
                  <a:srgbClr val="818181"/>
                </a:solidFill>
                <a:latin typeface="Tahoma"/>
                <a:cs typeface="Tahoma"/>
              </a:rPr>
              <a:t>of </a:t>
            </a:r>
            <a:r>
              <a:rPr sz="545" spc="-3" dirty="0">
                <a:solidFill>
                  <a:srgbClr val="818181"/>
                </a:solidFill>
                <a:latin typeface="Tahoma"/>
                <a:cs typeface="Tahoma"/>
              </a:rPr>
              <a:t>Data Science and Information </a:t>
            </a:r>
            <a:r>
              <a:rPr sz="545" dirty="0">
                <a:solidFill>
                  <a:srgbClr val="818181"/>
                </a:solidFill>
                <a:latin typeface="Tahoma"/>
                <a:cs typeface="Tahoma"/>
              </a:rPr>
              <a:t>and </a:t>
            </a:r>
            <a:r>
              <a:rPr sz="545" spc="-3" dirty="0">
                <a:solidFill>
                  <a:srgbClr val="818181"/>
                </a:solidFill>
                <a:latin typeface="Tahoma"/>
                <a:cs typeface="Tahoma"/>
              </a:rPr>
              <a:t>Dean of the School </a:t>
            </a:r>
            <a:r>
              <a:rPr sz="545" dirty="0">
                <a:solidFill>
                  <a:srgbClr val="818181"/>
                </a:solidFill>
                <a:latin typeface="Tahoma"/>
                <a:cs typeface="Tahoma"/>
              </a:rPr>
              <a:t>of </a:t>
            </a:r>
            <a:r>
              <a:rPr sz="545" spc="-3" dirty="0">
                <a:solidFill>
                  <a:srgbClr val="818181"/>
                </a:solidFill>
                <a:latin typeface="Tahoma"/>
                <a:cs typeface="Tahoma"/>
              </a:rPr>
              <a:t>Information. </a:t>
            </a:r>
            <a:r>
              <a:rPr sz="545" dirty="0">
                <a:solidFill>
                  <a:srgbClr val="818181"/>
                </a:solidFill>
                <a:latin typeface="Tahoma"/>
                <a:cs typeface="Tahoma"/>
              </a:rPr>
              <a:t>It </a:t>
            </a:r>
            <a:r>
              <a:rPr sz="545" spc="-3" dirty="0">
                <a:solidFill>
                  <a:srgbClr val="818181"/>
                </a:solidFill>
                <a:latin typeface="Tahoma"/>
                <a:cs typeface="Tahoma"/>
              </a:rPr>
              <a:t>is designed  to assist qualified individuals in assessing their</a:t>
            </a:r>
            <a:r>
              <a:rPr sz="545" spc="14" dirty="0">
                <a:solidFill>
                  <a:srgbClr val="818181"/>
                </a:solidFill>
                <a:latin typeface="Tahoma"/>
                <a:cs typeface="Tahoma"/>
              </a:rPr>
              <a:t> </a:t>
            </a:r>
            <a:r>
              <a:rPr sz="545" spc="-3" dirty="0">
                <a:solidFill>
                  <a:srgbClr val="818181"/>
                </a:solidFill>
                <a:latin typeface="Tahoma"/>
                <a:cs typeface="Tahoma"/>
              </a:rPr>
              <a:t>interest.</a:t>
            </a:r>
            <a:endParaRPr sz="545" dirty="0">
              <a:solidFill>
                <a:prstClr val="black"/>
              </a:solidFill>
              <a:latin typeface="Tahoma"/>
              <a:cs typeface="Tahoma"/>
            </a:endParaRPr>
          </a:p>
        </p:txBody>
      </p:sp>
      <p:sp>
        <p:nvSpPr>
          <p:cNvPr id="3" name="object 3"/>
          <p:cNvSpPr/>
          <p:nvPr/>
        </p:nvSpPr>
        <p:spPr>
          <a:xfrm>
            <a:off x="3356265" y="5386765"/>
            <a:ext cx="3234603" cy="0"/>
          </a:xfrm>
          <a:custGeom>
            <a:avLst/>
            <a:gdLst/>
            <a:ahLst/>
            <a:cxnLst/>
            <a:rect l="l" t="t" r="r" b="b"/>
            <a:pathLst>
              <a:path w="4744084">
                <a:moveTo>
                  <a:pt x="0" y="0"/>
                </a:moveTo>
                <a:lnTo>
                  <a:pt x="4744085" y="0"/>
                </a:lnTo>
              </a:path>
            </a:pathLst>
          </a:custGeom>
          <a:ln w="6350">
            <a:solidFill>
              <a:srgbClr val="5987C5"/>
            </a:solidFill>
          </a:ln>
        </p:spPr>
        <p:txBody>
          <a:bodyPr wrap="square" lIns="0" tIns="0" rIns="0" bIns="0" rtlCol="0"/>
          <a:lstStyle/>
          <a:p>
            <a:pPr defTabSz="623438"/>
            <a:endParaRPr sz="1227" dirty="0">
              <a:solidFill>
                <a:prstClr val="black"/>
              </a:solidFill>
            </a:endParaRPr>
          </a:p>
        </p:txBody>
      </p:sp>
      <p:sp>
        <p:nvSpPr>
          <p:cNvPr id="4" name="object 4"/>
          <p:cNvSpPr txBox="1"/>
          <p:nvPr/>
        </p:nvSpPr>
        <p:spPr>
          <a:xfrm>
            <a:off x="3005794" y="1636222"/>
            <a:ext cx="3178752" cy="1090193"/>
          </a:xfrm>
          <a:prstGeom prst="rect">
            <a:avLst/>
          </a:prstGeom>
        </p:spPr>
        <p:txBody>
          <a:bodyPr vert="horz" wrap="square" lIns="0" tIns="8659" rIns="0" bIns="0" rtlCol="0">
            <a:spAutoFit/>
          </a:bodyPr>
          <a:lstStyle/>
          <a:p>
            <a:pPr marL="866" algn="ctr" defTabSz="623438">
              <a:spcBef>
                <a:spcPts val="68"/>
              </a:spcBef>
            </a:pPr>
            <a:r>
              <a:rPr sz="955" spc="-3" dirty="0">
                <a:solidFill>
                  <a:prstClr val="black"/>
                </a:solidFill>
                <a:latin typeface="Tahoma"/>
                <a:cs typeface="Tahoma"/>
              </a:rPr>
              <a:t>Leadership</a:t>
            </a:r>
            <a:r>
              <a:rPr sz="955" spc="-7" dirty="0">
                <a:solidFill>
                  <a:prstClr val="black"/>
                </a:solidFill>
                <a:latin typeface="Tahoma"/>
                <a:cs typeface="Tahoma"/>
              </a:rPr>
              <a:t> </a:t>
            </a:r>
            <a:r>
              <a:rPr sz="955" spc="-3" dirty="0">
                <a:solidFill>
                  <a:prstClr val="black"/>
                </a:solidFill>
                <a:latin typeface="Tahoma"/>
                <a:cs typeface="Tahoma"/>
              </a:rPr>
              <a:t>Profile</a:t>
            </a:r>
            <a:endParaRPr sz="955" dirty="0">
              <a:solidFill>
                <a:prstClr val="black"/>
              </a:solidFill>
              <a:latin typeface="Tahoma"/>
              <a:cs typeface="Tahoma"/>
            </a:endParaRPr>
          </a:p>
          <a:p>
            <a:pPr defTabSz="623438">
              <a:spcBef>
                <a:spcPts val="27"/>
              </a:spcBef>
            </a:pPr>
            <a:endParaRPr sz="989" dirty="0">
              <a:solidFill>
                <a:prstClr val="black"/>
              </a:solidFill>
              <a:latin typeface="Times New Roman"/>
              <a:cs typeface="Times New Roman"/>
            </a:endParaRPr>
          </a:p>
          <a:p>
            <a:pPr marL="8659" marR="3464" indent="668897" defTabSz="623438">
              <a:lnSpc>
                <a:spcPts val="1548"/>
              </a:lnSpc>
              <a:spcBef>
                <a:spcPts val="3"/>
              </a:spcBef>
            </a:pPr>
            <a:r>
              <a:rPr sz="1364" spc="-3" dirty="0">
                <a:solidFill>
                  <a:srgbClr val="5987C5"/>
                </a:solidFill>
                <a:latin typeface="Georgia"/>
                <a:cs typeface="Georgia"/>
              </a:rPr>
              <a:t>Associate Provost </a:t>
            </a:r>
            <a:r>
              <a:rPr sz="1364" dirty="0">
                <a:solidFill>
                  <a:srgbClr val="5987C5"/>
                </a:solidFill>
                <a:latin typeface="Georgia"/>
                <a:cs typeface="Georgia"/>
              </a:rPr>
              <a:t>of </a:t>
            </a:r>
            <a:r>
              <a:rPr sz="1364" spc="-3" dirty="0">
                <a:solidFill>
                  <a:srgbClr val="5987C5"/>
                </a:solidFill>
                <a:latin typeface="Georgia"/>
                <a:cs typeface="Georgia"/>
              </a:rPr>
              <a:t>the  Division </a:t>
            </a:r>
            <a:r>
              <a:rPr sz="1364" dirty="0">
                <a:solidFill>
                  <a:srgbClr val="5987C5"/>
                </a:solidFill>
                <a:latin typeface="Georgia"/>
                <a:cs typeface="Georgia"/>
              </a:rPr>
              <a:t>of </a:t>
            </a:r>
            <a:r>
              <a:rPr sz="1364" spc="-3" dirty="0">
                <a:solidFill>
                  <a:srgbClr val="5987C5"/>
                </a:solidFill>
                <a:latin typeface="Georgia"/>
                <a:cs typeface="Georgia"/>
              </a:rPr>
              <a:t>Data Science and</a:t>
            </a:r>
            <a:r>
              <a:rPr sz="1364" spc="-7" dirty="0">
                <a:solidFill>
                  <a:srgbClr val="5987C5"/>
                </a:solidFill>
                <a:latin typeface="Georgia"/>
                <a:cs typeface="Georgia"/>
              </a:rPr>
              <a:t> </a:t>
            </a:r>
            <a:r>
              <a:rPr sz="1364" spc="-3" dirty="0">
                <a:solidFill>
                  <a:srgbClr val="5987C5"/>
                </a:solidFill>
                <a:latin typeface="Georgia"/>
                <a:cs typeface="Georgia"/>
              </a:rPr>
              <a:t>Information</a:t>
            </a:r>
            <a:endParaRPr sz="1364" dirty="0">
              <a:solidFill>
                <a:prstClr val="black"/>
              </a:solidFill>
              <a:latin typeface="Georgia"/>
              <a:cs typeface="Georgia"/>
            </a:endParaRPr>
          </a:p>
          <a:p>
            <a:pPr marL="42428" algn="ctr" defTabSz="623438">
              <a:lnSpc>
                <a:spcPts val="1469"/>
              </a:lnSpc>
            </a:pPr>
            <a:r>
              <a:rPr sz="1364" dirty="0">
                <a:solidFill>
                  <a:srgbClr val="5987C5"/>
                </a:solidFill>
                <a:latin typeface="Georgia"/>
                <a:cs typeface="Georgia"/>
              </a:rPr>
              <a:t>and</a:t>
            </a:r>
            <a:endParaRPr sz="1364" dirty="0">
              <a:solidFill>
                <a:prstClr val="black"/>
              </a:solidFill>
              <a:latin typeface="Georgia"/>
              <a:cs typeface="Georgia"/>
            </a:endParaRPr>
          </a:p>
          <a:p>
            <a:pPr marL="1299" algn="ctr" defTabSz="623438">
              <a:lnSpc>
                <a:spcPts val="1595"/>
              </a:lnSpc>
            </a:pPr>
            <a:r>
              <a:rPr sz="1364" spc="-3" dirty="0">
                <a:solidFill>
                  <a:srgbClr val="5987C5"/>
                </a:solidFill>
                <a:latin typeface="Georgia"/>
                <a:cs typeface="Georgia"/>
              </a:rPr>
              <a:t>Dean </a:t>
            </a:r>
            <a:r>
              <a:rPr sz="1364" dirty="0">
                <a:solidFill>
                  <a:srgbClr val="5987C5"/>
                </a:solidFill>
                <a:latin typeface="Georgia"/>
                <a:cs typeface="Georgia"/>
              </a:rPr>
              <a:t>of </a:t>
            </a:r>
            <a:r>
              <a:rPr sz="1364" spc="-3" dirty="0">
                <a:solidFill>
                  <a:srgbClr val="5987C5"/>
                </a:solidFill>
                <a:latin typeface="Georgia"/>
                <a:cs typeface="Georgia"/>
              </a:rPr>
              <a:t>the School </a:t>
            </a:r>
            <a:r>
              <a:rPr sz="1364" dirty="0">
                <a:solidFill>
                  <a:srgbClr val="5987C5"/>
                </a:solidFill>
                <a:latin typeface="Georgia"/>
                <a:cs typeface="Georgia"/>
              </a:rPr>
              <a:t>of</a:t>
            </a:r>
            <a:r>
              <a:rPr sz="1364" spc="-10" dirty="0">
                <a:solidFill>
                  <a:srgbClr val="5987C5"/>
                </a:solidFill>
                <a:latin typeface="Georgia"/>
                <a:cs typeface="Georgia"/>
              </a:rPr>
              <a:t> </a:t>
            </a:r>
            <a:r>
              <a:rPr sz="1364" spc="-3" dirty="0">
                <a:solidFill>
                  <a:srgbClr val="5987C5"/>
                </a:solidFill>
                <a:latin typeface="Georgia"/>
                <a:cs typeface="Georgia"/>
              </a:rPr>
              <a:t>Information</a:t>
            </a:r>
            <a:endParaRPr sz="1364" dirty="0">
              <a:solidFill>
                <a:prstClr val="black"/>
              </a:solidFill>
              <a:latin typeface="Georgia"/>
              <a:cs typeface="Georgia"/>
            </a:endParaRPr>
          </a:p>
        </p:txBody>
      </p:sp>
    </p:spTree>
    <p:extLst>
      <p:ext uri="{BB962C8B-B14F-4D97-AF65-F5344CB8AC3E}">
        <p14:creationId xmlns:p14="http://schemas.microsoft.com/office/powerpoint/2010/main" val="3047693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03C0B57-D515-46FB-A36F-0969C82CBB94}"/>
              </a:ext>
            </a:extLst>
          </p:cNvPr>
          <p:cNvSpPr>
            <a:spLocks noGrp="1"/>
          </p:cNvSpPr>
          <p:nvPr>
            <p:ph type="dt" sz="half" idx="10"/>
          </p:nvPr>
        </p:nvSpPr>
        <p:spPr/>
        <p:txBody>
          <a:bodyPr/>
          <a:lstStyle/>
          <a:p>
            <a:pPr>
              <a:defRPr/>
            </a:pPr>
            <a:endParaRPr lang="en-US" altLang="zh-CN" dirty="0"/>
          </a:p>
        </p:txBody>
      </p:sp>
      <p:pic>
        <p:nvPicPr>
          <p:cNvPr id="5" name="Picture 4" descr="A screenshot of a social media post&#10;&#10;Description automatically generated">
            <a:extLst>
              <a:ext uri="{FF2B5EF4-FFF2-40B4-BE49-F238E27FC236}">
                <a16:creationId xmlns:a16="http://schemas.microsoft.com/office/drawing/2014/main" xmlns="" id="{F98B4F41-2320-4EA6-B351-84ADFEBFB67C}"/>
              </a:ext>
            </a:extLst>
          </p:cNvPr>
          <p:cNvPicPr>
            <a:picLocks noChangeAspect="1"/>
          </p:cNvPicPr>
          <p:nvPr/>
        </p:nvPicPr>
        <p:blipFill>
          <a:blip r:embed="rId2"/>
          <a:stretch>
            <a:fillRect/>
          </a:stretch>
        </p:blipFill>
        <p:spPr>
          <a:xfrm>
            <a:off x="1078871" y="0"/>
            <a:ext cx="6986257" cy="6858000"/>
          </a:xfrm>
          <a:prstGeom prst="rect">
            <a:avLst/>
          </a:prstGeom>
        </p:spPr>
      </p:pic>
    </p:spTree>
    <p:extLst>
      <p:ext uri="{BB962C8B-B14F-4D97-AF65-F5344CB8AC3E}">
        <p14:creationId xmlns:p14="http://schemas.microsoft.com/office/powerpoint/2010/main" val="481309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fld id="{58ADB65E-FF59-42FA-8CEF-5EF55642D0AF}" type="datetime1">
              <a:rPr lang="zh-CN" altLang="en-US" smtClean="0"/>
              <a:pPr>
                <a:defRPr/>
              </a:pPr>
              <a:t>2020/1/21</a:t>
            </a:fld>
            <a:endParaRPr lang="en-US" altLang="zh-CN" dirty="0"/>
          </a:p>
        </p:txBody>
      </p:sp>
      <p:pic>
        <p:nvPicPr>
          <p:cNvPr id="8" name="Picture 7"/>
          <p:cNvPicPr>
            <a:picLocks noChangeAspect="1"/>
          </p:cNvPicPr>
          <p:nvPr/>
        </p:nvPicPr>
        <p:blipFill>
          <a:blip r:embed="rId2"/>
          <a:stretch>
            <a:fillRect/>
          </a:stretch>
        </p:blipFill>
        <p:spPr>
          <a:xfrm>
            <a:off x="0" y="0"/>
            <a:ext cx="10705842" cy="6019800"/>
          </a:xfrm>
          <a:prstGeom prst="rect">
            <a:avLst/>
          </a:prstGeom>
        </p:spPr>
      </p:pic>
    </p:spTree>
    <p:extLst>
      <p:ext uri="{BB962C8B-B14F-4D97-AF65-F5344CB8AC3E}">
        <p14:creationId xmlns:p14="http://schemas.microsoft.com/office/powerpoint/2010/main" val="2703392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solidFill>
                  <a:srgbClr val="C00000"/>
                </a:solidFill>
                <a:latin typeface="Comic Sans MS" panose="030F0702030302020204" pitchFamily="66" charset="0"/>
              </a:rPr>
              <a:t>The  </a:t>
            </a:r>
            <a:r>
              <a:rPr lang="en-US" cap="none" dirty="0">
                <a:solidFill>
                  <a:srgbClr val="C00000"/>
                </a:solidFill>
                <a:latin typeface="Comic Sans MS" panose="030F0702030302020204" pitchFamily="66" charset="0"/>
              </a:rPr>
              <a:t>F</a:t>
            </a:r>
            <a:r>
              <a:rPr lang="en-US" cap="none" dirty="0" smtClean="0">
                <a:solidFill>
                  <a:srgbClr val="C00000"/>
                </a:solidFill>
                <a:latin typeface="Comic Sans MS" panose="030F0702030302020204" pitchFamily="66" charset="0"/>
              </a:rPr>
              <a:t>ive  3-Ds </a:t>
            </a:r>
            <a:endParaRPr lang="en-US" cap="none" dirty="0">
              <a:solidFill>
                <a:srgbClr val="C00000"/>
              </a:solidFill>
              <a:latin typeface="Comic Sans MS" panose="030F0702030302020204" pitchFamily="66" charset="0"/>
            </a:endParaRPr>
          </a:p>
        </p:txBody>
      </p:sp>
      <p:sp>
        <p:nvSpPr>
          <p:cNvPr id="3" name="Content Placeholder 2"/>
          <p:cNvSpPr>
            <a:spLocks noGrp="1"/>
          </p:cNvSpPr>
          <p:nvPr>
            <p:ph idx="1"/>
          </p:nvPr>
        </p:nvSpPr>
        <p:spPr/>
        <p:txBody>
          <a:bodyPr/>
          <a:lstStyle/>
          <a:p>
            <a:r>
              <a:rPr lang="en-US" b="1" dirty="0">
                <a:solidFill>
                  <a:srgbClr val="0033CC"/>
                </a:solidFill>
              </a:rPr>
              <a:t>Academia, </a:t>
            </a:r>
            <a:r>
              <a:rPr lang="en-US" b="1" dirty="0" smtClean="0">
                <a:solidFill>
                  <a:srgbClr val="0033CC"/>
                </a:solidFill>
              </a:rPr>
              <a:t> Government</a:t>
            </a:r>
            <a:r>
              <a:rPr lang="en-US" b="1" dirty="0">
                <a:solidFill>
                  <a:srgbClr val="0033CC"/>
                </a:solidFill>
              </a:rPr>
              <a:t>, </a:t>
            </a:r>
            <a:r>
              <a:rPr lang="en-US" b="1" dirty="0" smtClean="0">
                <a:solidFill>
                  <a:srgbClr val="0033CC"/>
                </a:solidFill>
              </a:rPr>
              <a:t> and </a:t>
            </a:r>
            <a:r>
              <a:rPr lang="en-US" b="1" dirty="0">
                <a:solidFill>
                  <a:srgbClr val="0033CC"/>
                </a:solidFill>
              </a:rPr>
              <a:t>Industry.</a:t>
            </a:r>
            <a:endParaRPr lang="en-US" dirty="0">
              <a:solidFill>
                <a:srgbClr val="0033CC"/>
              </a:solidFill>
            </a:endParaRPr>
          </a:p>
          <a:p>
            <a:r>
              <a:rPr lang="en-US" b="1" dirty="0">
                <a:solidFill>
                  <a:srgbClr val="0033CC"/>
                </a:solidFill>
              </a:rPr>
              <a:t>Humanities, </a:t>
            </a:r>
            <a:r>
              <a:rPr lang="en-US" b="1" dirty="0" smtClean="0">
                <a:solidFill>
                  <a:srgbClr val="0033CC"/>
                </a:solidFill>
              </a:rPr>
              <a:t> Social </a:t>
            </a:r>
            <a:r>
              <a:rPr lang="en-US" b="1" dirty="0">
                <a:solidFill>
                  <a:srgbClr val="0033CC"/>
                </a:solidFill>
              </a:rPr>
              <a:t>Sciences, </a:t>
            </a:r>
            <a:r>
              <a:rPr lang="en-US" b="1" dirty="0" smtClean="0">
                <a:solidFill>
                  <a:srgbClr val="0033CC"/>
                </a:solidFill>
              </a:rPr>
              <a:t> and </a:t>
            </a:r>
            <a:r>
              <a:rPr lang="en-US" b="1" dirty="0">
                <a:solidFill>
                  <a:srgbClr val="0033CC"/>
                </a:solidFill>
              </a:rPr>
              <a:t>STEM</a:t>
            </a:r>
            <a:r>
              <a:rPr lang="en-US" b="1" dirty="0" smtClean="0">
                <a:solidFill>
                  <a:srgbClr val="0033CC"/>
                </a:solidFill>
              </a:rPr>
              <a:t>.</a:t>
            </a:r>
          </a:p>
          <a:p>
            <a:r>
              <a:rPr lang="en-US" b="1" dirty="0">
                <a:solidFill>
                  <a:srgbClr val="0033CC"/>
                </a:solidFill>
              </a:rPr>
              <a:t>Spatial, </a:t>
            </a:r>
            <a:r>
              <a:rPr lang="en-US" b="1" dirty="0" smtClean="0">
                <a:solidFill>
                  <a:srgbClr val="0033CC"/>
                </a:solidFill>
              </a:rPr>
              <a:t> Temporal</a:t>
            </a:r>
            <a:r>
              <a:rPr lang="en-US" b="1" dirty="0">
                <a:solidFill>
                  <a:srgbClr val="0033CC"/>
                </a:solidFill>
              </a:rPr>
              <a:t>, </a:t>
            </a:r>
            <a:r>
              <a:rPr lang="en-US" b="1" dirty="0" smtClean="0">
                <a:solidFill>
                  <a:srgbClr val="0033CC"/>
                </a:solidFill>
              </a:rPr>
              <a:t> and </a:t>
            </a:r>
            <a:r>
              <a:rPr lang="en-US" b="1" dirty="0">
                <a:solidFill>
                  <a:srgbClr val="0033CC"/>
                </a:solidFill>
              </a:rPr>
              <a:t>Structural</a:t>
            </a:r>
            <a:r>
              <a:rPr lang="en-US" dirty="0">
                <a:solidFill>
                  <a:srgbClr val="0033CC"/>
                </a:solidFill>
              </a:rPr>
              <a:t>.</a:t>
            </a:r>
          </a:p>
          <a:p>
            <a:r>
              <a:rPr lang="en-US" b="1" dirty="0">
                <a:solidFill>
                  <a:srgbClr val="0033CC"/>
                </a:solidFill>
              </a:rPr>
              <a:t>Novice, </a:t>
            </a:r>
            <a:r>
              <a:rPr lang="en-US" b="1" dirty="0" smtClean="0">
                <a:solidFill>
                  <a:srgbClr val="0033CC"/>
                </a:solidFill>
              </a:rPr>
              <a:t> Apprentice</a:t>
            </a:r>
            <a:r>
              <a:rPr lang="en-US" b="1" dirty="0">
                <a:solidFill>
                  <a:srgbClr val="0033CC"/>
                </a:solidFill>
              </a:rPr>
              <a:t>, </a:t>
            </a:r>
            <a:r>
              <a:rPr lang="en-US" b="1" dirty="0" smtClean="0">
                <a:solidFill>
                  <a:srgbClr val="0033CC"/>
                </a:solidFill>
              </a:rPr>
              <a:t> and </a:t>
            </a:r>
            <a:r>
              <a:rPr lang="en-US" b="1" dirty="0">
                <a:solidFill>
                  <a:srgbClr val="0033CC"/>
                </a:solidFill>
              </a:rPr>
              <a:t>Expert.</a:t>
            </a:r>
            <a:endParaRPr lang="en-US" dirty="0">
              <a:solidFill>
                <a:srgbClr val="0033CC"/>
              </a:solidFill>
            </a:endParaRPr>
          </a:p>
          <a:p>
            <a:r>
              <a:rPr lang="en-US" b="1" dirty="0">
                <a:solidFill>
                  <a:srgbClr val="0033CC"/>
                </a:solidFill>
              </a:rPr>
              <a:t>Philosophical, </a:t>
            </a:r>
            <a:r>
              <a:rPr lang="en-US" b="1" dirty="0" smtClean="0">
                <a:solidFill>
                  <a:srgbClr val="0033CC"/>
                </a:solidFill>
              </a:rPr>
              <a:t> Analytical</a:t>
            </a:r>
            <a:r>
              <a:rPr lang="en-US" b="1" dirty="0">
                <a:solidFill>
                  <a:srgbClr val="0033CC"/>
                </a:solidFill>
              </a:rPr>
              <a:t>, </a:t>
            </a:r>
            <a:r>
              <a:rPr lang="en-US" b="1" dirty="0" smtClean="0">
                <a:solidFill>
                  <a:srgbClr val="0033CC"/>
                </a:solidFill>
              </a:rPr>
              <a:t> and </a:t>
            </a:r>
            <a:r>
              <a:rPr lang="en-US" b="1" dirty="0">
                <a:solidFill>
                  <a:srgbClr val="0033CC"/>
                </a:solidFill>
              </a:rPr>
              <a:t>Practical. </a:t>
            </a:r>
            <a:endParaRPr lang="en-US" dirty="0">
              <a:solidFill>
                <a:srgbClr val="0033CC"/>
              </a:solidFill>
            </a:endParaRPr>
          </a:p>
          <a:p>
            <a:pPr marL="0" indent="0">
              <a:buNone/>
            </a:pPr>
            <a:endParaRPr lang="en-US" dirty="0">
              <a:solidFill>
                <a:srgbClr val="0033CC"/>
              </a:solidFill>
            </a:endParaRPr>
          </a:p>
          <a:p>
            <a:endParaRPr lang="en-US" dirty="0">
              <a:solidFill>
                <a:srgbClr val="0033CC"/>
              </a:solidFill>
            </a:endParaRPr>
          </a:p>
        </p:txBody>
      </p:sp>
    </p:spTree>
    <p:extLst>
      <p:ext uri="{BB962C8B-B14F-4D97-AF65-F5344CB8AC3E}">
        <p14:creationId xmlns:p14="http://schemas.microsoft.com/office/powerpoint/2010/main" val="25610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CDDE5CDF-1512-4CDA-B956-23D223F8DE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xmlns="" id="{B029D7D8-5A6B-4C76-94C8-15798C6C5AD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xmlns="" id="{A5C9319C-E20D-4884-952F-60B6A58C3E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xmlns="" id="{62C9703D-C8F9-44AD-A7C0-C2F3871F8C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Content Placeholder 9" descr="A close up of text on a black background&#10;&#10;Description automatically generated">
            <a:extLst>
              <a:ext uri="{FF2B5EF4-FFF2-40B4-BE49-F238E27FC236}">
                <a16:creationId xmlns:a16="http://schemas.microsoft.com/office/drawing/2014/main" xmlns="" id="{6772DDD2-D35F-4AC1-9BB1-A1B8E17652B5}"/>
              </a:ext>
            </a:extLst>
          </p:cNvPr>
          <p:cNvPicPr>
            <a:picLocks noGrp="1" noChangeAspect="1"/>
          </p:cNvPicPr>
          <p:nvPr>
            <p:ph idx="1"/>
          </p:nvPr>
        </p:nvPicPr>
        <p:blipFill>
          <a:blip r:embed="rId3"/>
          <a:stretch>
            <a:fillRect/>
          </a:stretch>
        </p:blipFill>
        <p:spPr>
          <a:xfrm>
            <a:off x="493980" y="1221492"/>
            <a:ext cx="8156039" cy="4873234"/>
          </a:xfrm>
          <a:prstGeom prst="rect">
            <a:avLst/>
          </a:prstGeom>
        </p:spPr>
      </p:pic>
      <p:sp>
        <p:nvSpPr>
          <p:cNvPr id="11" name="TextBox 10">
            <a:extLst>
              <a:ext uri="{FF2B5EF4-FFF2-40B4-BE49-F238E27FC236}">
                <a16:creationId xmlns:a16="http://schemas.microsoft.com/office/drawing/2014/main" xmlns="" id="{82B35FEE-F4B7-4C29-9C34-4EEE91D11903}"/>
              </a:ext>
            </a:extLst>
          </p:cNvPr>
          <p:cNvSpPr txBox="1"/>
          <p:nvPr/>
        </p:nvSpPr>
        <p:spPr>
          <a:xfrm>
            <a:off x="493980" y="363407"/>
            <a:ext cx="4738798" cy="646331"/>
          </a:xfrm>
          <a:prstGeom prst="rect">
            <a:avLst/>
          </a:prstGeom>
          <a:noFill/>
        </p:spPr>
        <p:txBody>
          <a:bodyPr wrap="none" rtlCol="0">
            <a:spAutoFit/>
          </a:bodyPr>
          <a:lstStyle/>
          <a:p>
            <a:r>
              <a:rPr lang="en-US" sz="3600" dirty="0" smtClean="0">
                <a:solidFill>
                  <a:srgbClr val="C00000"/>
                </a:solidFill>
                <a:latin typeface="Comic Sans MS" panose="030F0702030302020204" pitchFamily="66" charset="0"/>
              </a:rPr>
              <a:t>It all started from …</a:t>
            </a:r>
            <a:endParaRPr lang="en-US" sz="3600"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186286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95754" y="1718991"/>
            <a:ext cx="3474190" cy="3474140"/>
          </a:xfrm>
          <a:custGeom>
            <a:avLst/>
            <a:gdLst>
              <a:gd name="connsiteX0" fmla="*/ 0 w 3474190"/>
              <a:gd name="connsiteY0" fmla="*/ 1737070 h 3474140"/>
              <a:gd name="connsiteX1" fmla="*/ 1737095 w 3474190"/>
              <a:gd name="connsiteY1" fmla="*/ 0 h 3474140"/>
              <a:gd name="connsiteX2" fmla="*/ 3474190 w 3474190"/>
              <a:gd name="connsiteY2" fmla="*/ 1737070 h 3474140"/>
              <a:gd name="connsiteX3" fmla="*/ 1737095 w 3474190"/>
              <a:gd name="connsiteY3" fmla="*/ 3474140 h 3474140"/>
              <a:gd name="connsiteX4" fmla="*/ 0 w 3474190"/>
              <a:gd name="connsiteY4" fmla="*/ 1737070 h 347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190" h="3474140">
                <a:moveTo>
                  <a:pt x="0" y="1737070"/>
                </a:moveTo>
                <a:cubicBezTo>
                  <a:pt x="0" y="777713"/>
                  <a:pt x="777724" y="0"/>
                  <a:pt x="1737095" y="0"/>
                </a:cubicBezTo>
                <a:cubicBezTo>
                  <a:pt x="2696466" y="0"/>
                  <a:pt x="3474190" y="777713"/>
                  <a:pt x="3474190" y="1737070"/>
                </a:cubicBezTo>
                <a:cubicBezTo>
                  <a:pt x="3474190" y="2696427"/>
                  <a:pt x="2696466" y="3474140"/>
                  <a:pt x="1737095" y="3474140"/>
                </a:cubicBezTo>
                <a:cubicBezTo>
                  <a:pt x="777724" y="3474140"/>
                  <a:pt x="0" y="2696427"/>
                  <a:pt x="0" y="1737070"/>
                </a:cubicBezTo>
                <a:close/>
              </a:path>
            </a:pathLst>
          </a:custGeom>
          <a:solidFill>
            <a:srgbClr val="C0000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48813" tIns="748806" rIns="748813" bIns="748806" numCol="1" spcCol="1270" anchor="ctr" anchorCtr="0">
            <a:noAutofit/>
          </a:bodyPr>
          <a:lstStyle/>
          <a:p>
            <a:pPr lvl="0" algn="ctr" defTabSz="2800350">
              <a:lnSpc>
                <a:spcPct val="90000"/>
              </a:lnSpc>
              <a:spcBef>
                <a:spcPct val="0"/>
              </a:spcBef>
              <a:spcAft>
                <a:spcPct val="35000"/>
              </a:spcAft>
            </a:pPr>
            <a:endParaRPr lang="en-US" sz="6300" kern="1200" dirty="0"/>
          </a:p>
        </p:txBody>
      </p:sp>
      <p:sp>
        <p:nvSpPr>
          <p:cNvPr id="7" name="Freeform 6"/>
          <p:cNvSpPr/>
          <p:nvPr/>
        </p:nvSpPr>
        <p:spPr>
          <a:xfrm>
            <a:off x="1861423" y="1752600"/>
            <a:ext cx="3474190" cy="3474140"/>
          </a:xfrm>
          <a:custGeom>
            <a:avLst/>
            <a:gdLst>
              <a:gd name="connsiteX0" fmla="*/ 0 w 3474190"/>
              <a:gd name="connsiteY0" fmla="*/ 1737070 h 3474140"/>
              <a:gd name="connsiteX1" fmla="*/ 1737095 w 3474190"/>
              <a:gd name="connsiteY1" fmla="*/ 0 h 3474140"/>
              <a:gd name="connsiteX2" fmla="*/ 3474190 w 3474190"/>
              <a:gd name="connsiteY2" fmla="*/ 1737070 h 3474140"/>
              <a:gd name="connsiteX3" fmla="*/ 1737095 w 3474190"/>
              <a:gd name="connsiteY3" fmla="*/ 3474140 h 3474140"/>
              <a:gd name="connsiteX4" fmla="*/ 0 w 3474190"/>
              <a:gd name="connsiteY4" fmla="*/ 1737070 h 347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190" h="3474140">
                <a:moveTo>
                  <a:pt x="0" y="1737070"/>
                </a:moveTo>
                <a:cubicBezTo>
                  <a:pt x="0" y="777713"/>
                  <a:pt x="777724" y="0"/>
                  <a:pt x="1737095" y="0"/>
                </a:cubicBezTo>
                <a:cubicBezTo>
                  <a:pt x="2696466" y="0"/>
                  <a:pt x="3474190" y="777713"/>
                  <a:pt x="3474190" y="1737070"/>
                </a:cubicBezTo>
                <a:cubicBezTo>
                  <a:pt x="3474190" y="2696427"/>
                  <a:pt x="2696466" y="3474140"/>
                  <a:pt x="1737095" y="3474140"/>
                </a:cubicBezTo>
                <a:cubicBezTo>
                  <a:pt x="777724" y="3474140"/>
                  <a:pt x="0" y="2696427"/>
                  <a:pt x="0" y="1737070"/>
                </a:cubicBezTo>
                <a:close/>
              </a:path>
            </a:pathLst>
          </a:custGeom>
          <a:solidFill>
            <a:srgbClr val="33CC33">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48813" tIns="748806" rIns="748813" bIns="748806" numCol="1" spcCol="1270" anchor="ctr" anchorCtr="0">
            <a:noAutofit/>
          </a:bodyPr>
          <a:lstStyle/>
          <a:p>
            <a:pPr lvl="0" algn="ctr" defTabSz="2800350">
              <a:lnSpc>
                <a:spcPct val="90000"/>
              </a:lnSpc>
              <a:spcBef>
                <a:spcPct val="0"/>
              </a:spcBef>
              <a:spcAft>
                <a:spcPct val="35000"/>
              </a:spcAft>
            </a:pPr>
            <a:endParaRPr lang="en-US" sz="6300" kern="1200" dirty="0"/>
          </a:p>
        </p:txBody>
      </p:sp>
      <p:sp>
        <p:nvSpPr>
          <p:cNvPr id="8" name="Freeform 7"/>
          <p:cNvSpPr/>
          <p:nvPr/>
        </p:nvSpPr>
        <p:spPr>
          <a:xfrm>
            <a:off x="1102727" y="567577"/>
            <a:ext cx="3474190" cy="3474140"/>
          </a:xfrm>
          <a:custGeom>
            <a:avLst/>
            <a:gdLst>
              <a:gd name="connsiteX0" fmla="*/ 0 w 3474190"/>
              <a:gd name="connsiteY0" fmla="*/ 1737070 h 3474140"/>
              <a:gd name="connsiteX1" fmla="*/ 1737095 w 3474190"/>
              <a:gd name="connsiteY1" fmla="*/ 0 h 3474140"/>
              <a:gd name="connsiteX2" fmla="*/ 3474190 w 3474190"/>
              <a:gd name="connsiteY2" fmla="*/ 1737070 h 3474140"/>
              <a:gd name="connsiteX3" fmla="*/ 1737095 w 3474190"/>
              <a:gd name="connsiteY3" fmla="*/ 3474140 h 3474140"/>
              <a:gd name="connsiteX4" fmla="*/ 0 w 3474190"/>
              <a:gd name="connsiteY4" fmla="*/ 1737070 h 347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4190" h="3474140">
                <a:moveTo>
                  <a:pt x="0" y="1737070"/>
                </a:moveTo>
                <a:cubicBezTo>
                  <a:pt x="0" y="777713"/>
                  <a:pt x="777724" y="0"/>
                  <a:pt x="1737095" y="0"/>
                </a:cubicBezTo>
                <a:cubicBezTo>
                  <a:pt x="2696466" y="0"/>
                  <a:pt x="3474190" y="777713"/>
                  <a:pt x="3474190" y="1737070"/>
                </a:cubicBezTo>
                <a:cubicBezTo>
                  <a:pt x="3474190" y="2696427"/>
                  <a:pt x="2696466" y="3474140"/>
                  <a:pt x="1737095" y="3474140"/>
                </a:cubicBezTo>
                <a:cubicBezTo>
                  <a:pt x="777724" y="3474140"/>
                  <a:pt x="0" y="2696427"/>
                  <a:pt x="0" y="1737070"/>
                </a:cubicBezTo>
                <a:close/>
              </a:path>
            </a:pathLst>
          </a:custGeom>
          <a:solidFill>
            <a:srgbClr val="0033CC">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48813" tIns="748806" rIns="748813" bIns="748806" numCol="1" spcCol="1270" anchor="ctr" anchorCtr="0">
            <a:noAutofit/>
          </a:bodyPr>
          <a:lstStyle/>
          <a:p>
            <a:pPr lvl="0" algn="ctr" defTabSz="2800350">
              <a:lnSpc>
                <a:spcPct val="90000"/>
              </a:lnSpc>
              <a:spcBef>
                <a:spcPct val="0"/>
              </a:spcBef>
              <a:spcAft>
                <a:spcPct val="35000"/>
              </a:spcAft>
            </a:pPr>
            <a:endParaRPr lang="en-US" sz="2400" kern="1200" dirty="0"/>
          </a:p>
        </p:txBody>
      </p:sp>
      <p:sp>
        <p:nvSpPr>
          <p:cNvPr id="9" name="TextBox 8"/>
          <p:cNvSpPr txBox="1"/>
          <p:nvPr/>
        </p:nvSpPr>
        <p:spPr>
          <a:xfrm>
            <a:off x="1639388" y="1243465"/>
            <a:ext cx="2363596" cy="369332"/>
          </a:xfrm>
          <a:prstGeom prst="rect">
            <a:avLst/>
          </a:prstGeom>
          <a:noFill/>
        </p:spPr>
        <p:txBody>
          <a:bodyPr wrap="none" rtlCol="0">
            <a:spAutoFit/>
          </a:bodyPr>
          <a:lstStyle/>
          <a:p>
            <a:r>
              <a:rPr lang="en-US" b="1" dirty="0" smtClean="0"/>
              <a:t>Business &amp; Industry </a:t>
            </a:r>
            <a:endParaRPr lang="en-US" b="1" dirty="0"/>
          </a:p>
        </p:txBody>
      </p:sp>
      <p:sp>
        <p:nvSpPr>
          <p:cNvPr id="10" name="TextBox 9"/>
          <p:cNvSpPr txBox="1"/>
          <p:nvPr/>
        </p:nvSpPr>
        <p:spPr>
          <a:xfrm>
            <a:off x="392905" y="3733800"/>
            <a:ext cx="1618328" cy="646331"/>
          </a:xfrm>
          <a:prstGeom prst="rect">
            <a:avLst/>
          </a:prstGeom>
          <a:noFill/>
        </p:spPr>
        <p:txBody>
          <a:bodyPr wrap="none" rtlCol="0">
            <a:spAutoFit/>
          </a:bodyPr>
          <a:lstStyle/>
          <a:p>
            <a:r>
              <a:rPr lang="en-US" b="1" dirty="0" smtClean="0"/>
              <a:t>Government </a:t>
            </a:r>
          </a:p>
          <a:p>
            <a:r>
              <a:rPr lang="en-US" b="1" dirty="0" smtClean="0"/>
              <a:t>&amp; NGO</a:t>
            </a:r>
            <a:endParaRPr lang="en-US" b="1" dirty="0"/>
          </a:p>
        </p:txBody>
      </p:sp>
      <p:sp>
        <p:nvSpPr>
          <p:cNvPr id="11" name="TextBox 10"/>
          <p:cNvSpPr txBox="1"/>
          <p:nvPr/>
        </p:nvSpPr>
        <p:spPr>
          <a:xfrm>
            <a:off x="3598518" y="3759263"/>
            <a:ext cx="1502334" cy="646331"/>
          </a:xfrm>
          <a:prstGeom prst="rect">
            <a:avLst/>
          </a:prstGeom>
          <a:noFill/>
        </p:spPr>
        <p:txBody>
          <a:bodyPr wrap="none" rtlCol="0">
            <a:spAutoFit/>
          </a:bodyPr>
          <a:lstStyle/>
          <a:p>
            <a:r>
              <a:rPr lang="en-US" dirty="0"/>
              <a:t> </a:t>
            </a:r>
            <a:r>
              <a:rPr lang="en-US" b="1" dirty="0" smtClean="0"/>
              <a:t>Academia  </a:t>
            </a:r>
          </a:p>
          <a:p>
            <a:r>
              <a:rPr lang="en-US" b="1" dirty="0" smtClean="0"/>
              <a:t>&amp; Education</a:t>
            </a:r>
            <a:endParaRPr lang="en-US" b="1" dirty="0"/>
          </a:p>
        </p:txBody>
      </p:sp>
      <p:sp>
        <p:nvSpPr>
          <p:cNvPr id="12" name="TextBox 11"/>
          <p:cNvSpPr txBox="1"/>
          <p:nvPr/>
        </p:nvSpPr>
        <p:spPr>
          <a:xfrm>
            <a:off x="1965471" y="2568330"/>
            <a:ext cx="1711431" cy="1384995"/>
          </a:xfrm>
          <a:prstGeom prst="rect">
            <a:avLst/>
          </a:prstGeom>
          <a:noFill/>
        </p:spPr>
        <p:txBody>
          <a:bodyPr wrap="none" rtlCol="0">
            <a:spAutoFit/>
          </a:bodyPr>
          <a:lstStyle/>
          <a:p>
            <a:r>
              <a:rPr lang="en-US" sz="2800" b="1" dirty="0" smtClean="0">
                <a:solidFill>
                  <a:srgbClr val="FFFF99"/>
                </a:solidFill>
              </a:rPr>
              <a:t>Ethics &amp; </a:t>
            </a:r>
          </a:p>
          <a:p>
            <a:r>
              <a:rPr lang="en-US" sz="2800" b="1" dirty="0" smtClean="0">
                <a:solidFill>
                  <a:srgbClr val="FFFF99"/>
                </a:solidFill>
              </a:rPr>
              <a:t>Research</a:t>
            </a:r>
          </a:p>
          <a:p>
            <a:r>
              <a:rPr lang="en-US" sz="2800" b="1" dirty="0" smtClean="0">
                <a:solidFill>
                  <a:srgbClr val="FFFF99"/>
                </a:solidFill>
              </a:rPr>
              <a:t>   (ER) </a:t>
            </a:r>
          </a:p>
        </p:txBody>
      </p:sp>
      <p:sp>
        <p:nvSpPr>
          <p:cNvPr id="13" name="TextBox 12"/>
          <p:cNvSpPr txBox="1"/>
          <p:nvPr/>
        </p:nvSpPr>
        <p:spPr>
          <a:xfrm>
            <a:off x="5903064" y="453372"/>
            <a:ext cx="2809359" cy="5663089"/>
          </a:xfrm>
          <a:prstGeom prst="rect">
            <a:avLst/>
          </a:prstGeom>
          <a:noFill/>
        </p:spPr>
        <p:txBody>
          <a:bodyPr wrap="none" rtlCol="0">
            <a:spAutoFit/>
          </a:bodyPr>
          <a:lstStyle/>
          <a:p>
            <a:r>
              <a:rPr lang="en-US" sz="2400" b="1" dirty="0" smtClean="0"/>
              <a:t>ER signals</a:t>
            </a:r>
            <a:r>
              <a:rPr lang="en-US" b="1" dirty="0" smtClean="0"/>
              <a:t>:</a:t>
            </a:r>
          </a:p>
          <a:p>
            <a:endParaRPr lang="en-US" b="1" dirty="0">
              <a:solidFill>
                <a:srgbClr val="C00000"/>
              </a:solidFill>
            </a:endParaRPr>
          </a:p>
          <a:p>
            <a:pPr marL="285750" indent="-285750">
              <a:buFont typeface="Arial" panose="020B0604020202020204" pitchFamily="34" charset="0"/>
              <a:buChar char="•"/>
            </a:pPr>
            <a:r>
              <a:rPr lang="en-US" sz="2000" b="1" dirty="0" smtClean="0">
                <a:solidFill>
                  <a:srgbClr val="0070C0"/>
                </a:solidFill>
              </a:rPr>
              <a:t>Critical</a:t>
            </a:r>
          </a:p>
          <a:p>
            <a:pPr marL="285750" indent="-285750">
              <a:buFont typeface="Arial" panose="020B0604020202020204" pitchFamily="34" charset="0"/>
              <a:buChar char="•"/>
            </a:pPr>
            <a:r>
              <a:rPr lang="en-US" sz="2000" b="1" dirty="0" smtClean="0">
                <a:solidFill>
                  <a:srgbClr val="0070C0"/>
                </a:solidFill>
              </a:rPr>
              <a:t>Vital </a:t>
            </a:r>
          </a:p>
          <a:p>
            <a:pPr marL="285750" indent="-285750">
              <a:buFont typeface="Arial" panose="020B0604020202020204" pitchFamily="34" charset="0"/>
              <a:buChar char="•"/>
            </a:pPr>
            <a:r>
              <a:rPr lang="en-US" sz="2000" b="1" dirty="0" smtClean="0">
                <a:solidFill>
                  <a:srgbClr val="0070C0"/>
                </a:solidFill>
              </a:rPr>
              <a:t>Urgent </a:t>
            </a:r>
          </a:p>
          <a:p>
            <a:pPr marL="285750" indent="-285750">
              <a:buFont typeface="Arial" panose="020B0604020202020204" pitchFamily="34" charset="0"/>
              <a:buChar char="•"/>
            </a:pPr>
            <a:r>
              <a:rPr lang="en-US" sz="2000" b="1" dirty="0" smtClean="0">
                <a:solidFill>
                  <a:srgbClr val="0070C0"/>
                </a:solidFill>
              </a:rPr>
              <a:t>Hope</a:t>
            </a:r>
          </a:p>
          <a:p>
            <a:pPr marL="285750" indent="-285750">
              <a:buFont typeface="Arial" panose="020B0604020202020204" pitchFamily="34" charset="0"/>
              <a:buChar char="•"/>
            </a:pPr>
            <a:r>
              <a:rPr lang="en-US" sz="2000" b="1" dirty="0" smtClean="0">
                <a:solidFill>
                  <a:srgbClr val="0070C0"/>
                </a:solidFill>
              </a:rPr>
              <a:t>Life </a:t>
            </a:r>
          </a:p>
          <a:p>
            <a:pPr marL="285750" indent="-285750">
              <a:buFont typeface="Arial" panose="020B0604020202020204" pitchFamily="34" charset="0"/>
              <a:buChar char="•"/>
            </a:pPr>
            <a:r>
              <a:rPr lang="en-US" sz="2000" b="1" dirty="0" smtClean="0">
                <a:solidFill>
                  <a:srgbClr val="0070C0"/>
                </a:solidFill>
              </a:rPr>
              <a:t>…</a:t>
            </a:r>
          </a:p>
          <a:p>
            <a:endParaRPr lang="en-US" sz="2000" b="1" dirty="0" smtClean="0">
              <a:solidFill>
                <a:srgbClr val="0070C0"/>
              </a:solidFill>
            </a:endParaRPr>
          </a:p>
          <a:p>
            <a:r>
              <a:rPr lang="en-US" sz="2000" b="1" dirty="0" smtClean="0"/>
              <a:t>BUT also  </a:t>
            </a:r>
          </a:p>
          <a:p>
            <a:pPr marL="342900" indent="-342900">
              <a:buFont typeface="Arial" panose="020B0604020202020204" pitchFamily="34" charset="0"/>
              <a:buChar char="•"/>
            </a:pPr>
            <a:r>
              <a:rPr lang="en-US" sz="2000" b="1" dirty="0" smtClean="0">
                <a:solidFill>
                  <a:srgbClr val="C00000"/>
                </a:solidFill>
              </a:rPr>
              <a:t>Crisis</a:t>
            </a:r>
          </a:p>
          <a:p>
            <a:pPr marL="342900" indent="-342900">
              <a:buFont typeface="Arial" panose="020B0604020202020204" pitchFamily="34" charset="0"/>
              <a:buChar char="•"/>
            </a:pPr>
            <a:r>
              <a:rPr lang="en-US" sz="2000" b="1" dirty="0" smtClean="0">
                <a:solidFill>
                  <a:srgbClr val="C00000"/>
                </a:solidFill>
              </a:rPr>
              <a:t>Desperation </a:t>
            </a:r>
          </a:p>
          <a:p>
            <a:pPr marL="342900" indent="-342900">
              <a:buFont typeface="Arial" panose="020B0604020202020204" pitchFamily="34" charset="0"/>
              <a:buChar char="•"/>
            </a:pPr>
            <a:r>
              <a:rPr lang="en-US" sz="2000" b="1" dirty="0" smtClean="0">
                <a:solidFill>
                  <a:srgbClr val="C00000"/>
                </a:solidFill>
              </a:rPr>
              <a:t>Overwhelmed</a:t>
            </a:r>
          </a:p>
          <a:p>
            <a:pPr marL="342900" indent="-342900">
              <a:buFont typeface="Arial" panose="020B0604020202020204" pitchFamily="34" charset="0"/>
              <a:buChar char="•"/>
            </a:pPr>
            <a:r>
              <a:rPr lang="en-US" sz="2000" b="1" dirty="0" smtClean="0">
                <a:solidFill>
                  <a:srgbClr val="C00000"/>
                </a:solidFill>
              </a:rPr>
              <a:t>Temporary/Rushed</a:t>
            </a:r>
          </a:p>
          <a:p>
            <a:pPr marL="342900" indent="-342900">
              <a:buFont typeface="Arial" panose="020B0604020202020204" pitchFamily="34" charset="0"/>
              <a:buChar char="•"/>
            </a:pPr>
            <a:r>
              <a:rPr lang="en-US" sz="2000" b="1" dirty="0" smtClean="0">
                <a:solidFill>
                  <a:srgbClr val="C00000"/>
                </a:solidFill>
              </a:rPr>
              <a:t>Sleep deprived </a:t>
            </a:r>
          </a:p>
          <a:p>
            <a:pPr marL="342900" indent="-342900">
              <a:buFont typeface="Arial" panose="020B0604020202020204" pitchFamily="34" charset="0"/>
              <a:buChar char="•"/>
            </a:pPr>
            <a:r>
              <a:rPr lang="en-US" sz="2000" b="1" dirty="0" smtClean="0">
                <a:solidFill>
                  <a:srgbClr val="C00000"/>
                </a:solidFill>
              </a:rPr>
              <a:t>Death</a:t>
            </a:r>
          </a:p>
          <a:p>
            <a:pPr marL="342900" indent="-342900">
              <a:buFont typeface="Arial" panose="020B0604020202020204" pitchFamily="34" charset="0"/>
              <a:buChar char="•"/>
            </a:pPr>
            <a:r>
              <a:rPr lang="en-US" sz="2000" b="1" dirty="0" smtClean="0">
                <a:solidFill>
                  <a:srgbClr val="C00000"/>
                </a:solidFill>
              </a:rPr>
              <a:t>…</a:t>
            </a:r>
          </a:p>
          <a:p>
            <a:endParaRPr lang="en-US" sz="2000" b="1" dirty="0" smtClean="0">
              <a:solidFill>
                <a:srgbClr val="0070C0"/>
              </a:solidFill>
            </a:endParaRPr>
          </a:p>
        </p:txBody>
      </p:sp>
    </p:spTree>
    <p:extLst>
      <p:ext uri="{BB962C8B-B14F-4D97-AF65-F5344CB8AC3E}">
        <p14:creationId xmlns:p14="http://schemas.microsoft.com/office/powerpoint/2010/main" val="41582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3">
                                            <p:txEl>
                                              <p:pRg st="15" end="1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8655F3-ABF2-40C8-98C2-9CF0DEADBFD8}"/>
              </a:ext>
            </a:extLst>
          </p:cNvPr>
          <p:cNvSpPr>
            <a:spLocks noGrp="1"/>
          </p:cNvSpPr>
          <p:nvPr>
            <p:ph type="title"/>
          </p:nvPr>
        </p:nvSpPr>
        <p:spPr>
          <a:xfrm>
            <a:off x="1443492" y="727590"/>
            <a:ext cx="6571343" cy="1049235"/>
          </a:xfrm>
        </p:spPr>
        <p:txBody>
          <a:bodyPr>
            <a:normAutofit/>
          </a:bodyPr>
          <a:lstStyle/>
          <a:p>
            <a:r>
              <a:rPr lang="en-US" cap="none" dirty="0">
                <a:solidFill>
                  <a:srgbClr val="C00000"/>
                </a:solidFill>
                <a:latin typeface="Comic Sans MS" panose="030F0702030302020204" pitchFamily="66" charset="0"/>
              </a:rPr>
              <a:t>More Confusing Questions: </a:t>
            </a:r>
          </a:p>
        </p:txBody>
      </p:sp>
      <p:sp>
        <p:nvSpPr>
          <p:cNvPr id="3" name="Content Placeholder 2">
            <a:extLst>
              <a:ext uri="{FF2B5EF4-FFF2-40B4-BE49-F238E27FC236}">
                <a16:creationId xmlns:a16="http://schemas.microsoft.com/office/drawing/2014/main" xmlns="" id="{1D3D278D-8DB8-42B2-9359-A77085B8E73A}"/>
              </a:ext>
            </a:extLst>
          </p:cNvPr>
          <p:cNvSpPr>
            <a:spLocks noGrp="1"/>
          </p:cNvSpPr>
          <p:nvPr>
            <p:ph idx="1"/>
          </p:nvPr>
        </p:nvSpPr>
        <p:spPr/>
        <p:txBody>
          <a:bodyPr>
            <a:normAutofit/>
          </a:bodyPr>
          <a:lstStyle/>
          <a:p>
            <a:r>
              <a:rPr lang="en-US" sz="2800" dirty="0">
                <a:solidFill>
                  <a:srgbClr val="0033CC"/>
                </a:solidFill>
                <a:latin typeface="Comic Sans MS" panose="030F0702030302020204" pitchFamily="66" charset="0"/>
              </a:rPr>
              <a:t>What is AI?</a:t>
            </a:r>
          </a:p>
          <a:p>
            <a:r>
              <a:rPr lang="en-US" sz="2800" dirty="0">
                <a:solidFill>
                  <a:srgbClr val="0033CC"/>
                </a:solidFill>
                <a:latin typeface="Comic Sans MS" panose="030F0702030302020204" pitchFamily="66" charset="0"/>
              </a:rPr>
              <a:t>Does AI=DS? </a:t>
            </a:r>
          </a:p>
        </p:txBody>
      </p:sp>
      <p:sp>
        <p:nvSpPr>
          <p:cNvPr id="4" name="Date Placeholder 3">
            <a:extLst>
              <a:ext uri="{FF2B5EF4-FFF2-40B4-BE49-F238E27FC236}">
                <a16:creationId xmlns:a16="http://schemas.microsoft.com/office/drawing/2014/main" xmlns="" id="{69AD3F06-21A4-4EE6-8A90-05825B866FD1}"/>
              </a:ext>
            </a:extLst>
          </p:cNvPr>
          <p:cNvSpPr>
            <a:spLocks noGrp="1"/>
          </p:cNvSpPr>
          <p:nvPr>
            <p:ph type="dt" sz="half" idx="10"/>
          </p:nvPr>
        </p:nvSpPr>
        <p:spPr/>
        <p:txBody>
          <a:bodyPr/>
          <a:lstStyle/>
          <a:p>
            <a:pPr>
              <a:defRPr/>
            </a:pPr>
            <a:endParaRPr lang="en-US" altLang="zh-CN" dirty="0"/>
          </a:p>
        </p:txBody>
      </p:sp>
    </p:spTree>
    <p:extLst>
      <p:ext uri="{BB962C8B-B14F-4D97-AF65-F5344CB8AC3E}">
        <p14:creationId xmlns:p14="http://schemas.microsoft.com/office/powerpoint/2010/main" val="1954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86E18C4-5838-4999-85FA-BB8E3866AA99}"/>
              </a:ext>
            </a:extLst>
          </p:cNvPr>
          <p:cNvSpPr>
            <a:spLocks noGrp="1"/>
          </p:cNvSpPr>
          <p:nvPr>
            <p:ph type="dt" sz="half" idx="10"/>
          </p:nvPr>
        </p:nvSpPr>
        <p:spPr/>
        <p:txBody>
          <a:bodyPr/>
          <a:lstStyle/>
          <a:p>
            <a:pPr>
              <a:defRPr/>
            </a:pPr>
            <a:fld id="{2B61E887-B612-455E-9B08-B2708169BC05}" type="datetime1">
              <a:rPr lang="zh-CN" altLang="en-US" smtClean="0"/>
              <a:pPr>
                <a:defRPr/>
              </a:pPr>
              <a:t>2020/1/21</a:t>
            </a:fld>
            <a:endParaRPr lang="en-US" altLang="zh-CN" dirty="0"/>
          </a:p>
        </p:txBody>
      </p:sp>
      <p:sp>
        <p:nvSpPr>
          <p:cNvPr id="3" name="Slide Number Placeholder 2">
            <a:extLst>
              <a:ext uri="{FF2B5EF4-FFF2-40B4-BE49-F238E27FC236}">
                <a16:creationId xmlns:a16="http://schemas.microsoft.com/office/drawing/2014/main" xmlns="" id="{6261DD34-C466-438D-A1B2-95EF98272888}"/>
              </a:ext>
            </a:extLst>
          </p:cNvPr>
          <p:cNvSpPr>
            <a:spLocks noGrp="1"/>
          </p:cNvSpPr>
          <p:nvPr>
            <p:ph type="sldNum" sz="quarter" idx="12"/>
          </p:nvPr>
        </p:nvSpPr>
        <p:spPr/>
        <p:txBody>
          <a:bodyPr/>
          <a:lstStyle/>
          <a:p>
            <a:pPr>
              <a:defRPr/>
            </a:pPr>
            <a:fld id="{9BFE1409-C406-411C-BC2B-72CBCFCFA0F8}" type="slidenum">
              <a:rPr lang="zh-CN" altLang="en-US" smtClean="0"/>
              <a:pPr>
                <a:defRPr/>
              </a:pPr>
              <a:t>22</a:t>
            </a:fld>
            <a:endParaRPr lang="en-US" altLang="zh-CN" dirty="0"/>
          </a:p>
        </p:txBody>
      </p:sp>
      <p:pic>
        <p:nvPicPr>
          <p:cNvPr id="5" name="Picture 4" descr="A screenshot of a social media post&#10;&#10;Description automatically generated">
            <a:extLst>
              <a:ext uri="{FF2B5EF4-FFF2-40B4-BE49-F238E27FC236}">
                <a16:creationId xmlns:a16="http://schemas.microsoft.com/office/drawing/2014/main" xmlns="" id="{801268A5-8D5C-4CBF-BFF7-4A555F2F3699}"/>
              </a:ext>
            </a:extLst>
          </p:cNvPr>
          <p:cNvPicPr>
            <a:picLocks noChangeAspect="1"/>
          </p:cNvPicPr>
          <p:nvPr/>
        </p:nvPicPr>
        <p:blipFill>
          <a:blip r:embed="rId2"/>
          <a:stretch>
            <a:fillRect/>
          </a:stretch>
        </p:blipFill>
        <p:spPr>
          <a:xfrm>
            <a:off x="801634" y="0"/>
            <a:ext cx="7540732" cy="6858000"/>
          </a:xfrm>
          <a:prstGeom prst="rect">
            <a:avLst/>
          </a:prstGeom>
        </p:spPr>
      </p:pic>
      <p:pic>
        <p:nvPicPr>
          <p:cNvPr id="4" name="Picture 3">
            <a:extLst>
              <a:ext uri="{FF2B5EF4-FFF2-40B4-BE49-F238E27FC236}">
                <a16:creationId xmlns:a16="http://schemas.microsoft.com/office/drawing/2014/main" xmlns="" id="{ADA6D9E2-72F4-49F0-B69C-C3906F189FCB}"/>
              </a:ext>
            </a:extLst>
          </p:cNvPr>
          <p:cNvPicPr>
            <a:picLocks noChangeAspect="1"/>
          </p:cNvPicPr>
          <p:nvPr/>
        </p:nvPicPr>
        <p:blipFill>
          <a:blip r:embed="rId3"/>
          <a:stretch>
            <a:fillRect/>
          </a:stretch>
        </p:blipFill>
        <p:spPr>
          <a:xfrm>
            <a:off x="5640366" y="3564097"/>
            <a:ext cx="2368293" cy="2963533"/>
          </a:xfrm>
          <a:prstGeom prst="rect">
            <a:avLst/>
          </a:prstGeom>
        </p:spPr>
      </p:pic>
    </p:spTree>
    <p:extLst>
      <p:ext uri="{BB962C8B-B14F-4D97-AF65-F5344CB8AC3E}">
        <p14:creationId xmlns:p14="http://schemas.microsoft.com/office/powerpoint/2010/main" val="3811554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5226"/>
            <a:ext cx="8839200" cy="1049235"/>
          </a:xfrm>
        </p:spPr>
        <p:txBody>
          <a:bodyPr>
            <a:normAutofit fontScale="90000"/>
          </a:bodyPr>
          <a:lstStyle/>
          <a:p>
            <a:pPr marL="0" marR="0" indent="457200">
              <a:lnSpc>
                <a:spcPct val="115000"/>
              </a:lnSpc>
              <a:spcBef>
                <a:spcPts val="0"/>
              </a:spcBef>
              <a:spcAft>
                <a:spcPts val="0"/>
              </a:spcAft>
            </a:pPr>
            <a:r>
              <a:rPr lang="en-US" sz="2700" b="1" i="1" cap="none" dirty="0">
                <a:solidFill>
                  <a:srgbClr val="C00000"/>
                </a:solidFill>
                <a:latin typeface="Times New Roman" panose="02020603050405020304" pitchFamily="18" charset="0"/>
                <a:ea typeface="Helvetica Neue"/>
              </a:rPr>
              <a:t>Artificial intelligence—the revolution hasn't happened yet</a:t>
            </a:r>
            <a:r>
              <a:rPr lang="en-US" cap="none" dirty="0">
                <a:latin typeface="Arial" panose="020B0604020202020204" pitchFamily="34" charset="0"/>
                <a:ea typeface="Arial" panose="020B0604020202020204" pitchFamily="34" charset="0"/>
              </a:rPr>
              <a:t/>
            </a:r>
            <a:br>
              <a:rPr lang="en-US" cap="none" dirty="0">
                <a:latin typeface="Arial" panose="020B0604020202020204" pitchFamily="34" charset="0"/>
                <a:ea typeface="Arial" panose="020B0604020202020204" pitchFamily="34" charset="0"/>
              </a:rPr>
            </a:br>
            <a:r>
              <a:rPr lang="en-US" cap="none" dirty="0">
                <a:latin typeface="Arial" panose="020B0604020202020204" pitchFamily="34" charset="0"/>
                <a:ea typeface="Arial" panose="020B0604020202020204" pitchFamily="34" charset="0"/>
              </a:rPr>
              <a:t>      </a:t>
            </a:r>
            <a:r>
              <a:rPr lang="en-US" sz="2700" i="1" cap="none" dirty="0">
                <a:latin typeface="Times New Roman" panose="02020603050405020304" pitchFamily="18" charset="0"/>
                <a:ea typeface="Arial" panose="020B0604020202020204" pitchFamily="34" charset="0"/>
              </a:rPr>
              <a:t>M</a:t>
            </a:r>
            <a:r>
              <a:rPr lang="en-US" sz="2700" i="1" cap="none" dirty="0">
                <a:latin typeface="Times New Roman" panose="02020603050405020304" pitchFamily="18" charset="0"/>
                <a:ea typeface="Helvetica Neue"/>
              </a:rPr>
              <a:t>ichael Jordan</a:t>
            </a:r>
            <a:endParaRPr lang="en-US" sz="2700" cap="none" dirty="0"/>
          </a:p>
        </p:txBody>
      </p:sp>
      <p:sp>
        <p:nvSpPr>
          <p:cNvPr id="3" name="Content Placeholder 2">
            <a:extLst>
              <a:ext uri="{FF2B5EF4-FFF2-40B4-BE49-F238E27FC236}">
                <a16:creationId xmlns:a16="http://schemas.microsoft.com/office/drawing/2014/main" xmlns="" id="{E5B39DF9-B2F0-442B-8C19-7F5B7F415862}"/>
              </a:ext>
            </a:extLst>
          </p:cNvPr>
          <p:cNvSpPr>
            <a:spLocks noGrp="1"/>
          </p:cNvSpPr>
          <p:nvPr>
            <p:ph idx="1"/>
          </p:nvPr>
        </p:nvSpPr>
        <p:spPr>
          <a:xfrm>
            <a:off x="1443492" y="2015734"/>
            <a:ext cx="6709908" cy="3775466"/>
          </a:xfrm>
        </p:spPr>
        <p:txBody>
          <a:bodyPr>
            <a:normAutofit fontScale="85000" lnSpcReduction="10000"/>
          </a:bodyPr>
          <a:lstStyle/>
          <a:p>
            <a:pPr marL="0" marR="0" indent="0">
              <a:lnSpc>
                <a:spcPct val="115000"/>
              </a:lnSpc>
              <a:spcBef>
                <a:spcPts val="0"/>
              </a:spcBef>
              <a:spcAft>
                <a:spcPts val="0"/>
              </a:spcAft>
              <a:buNone/>
            </a:pPr>
            <a:r>
              <a:rPr lang="en-US" b="1" i="1" dirty="0">
                <a:latin typeface="Times New Roman" panose="02020603050405020304" pitchFamily="18" charset="0"/>
                <a:ea typeface="Helvetica Neue"/>
              </a:rPr>
              <a:t>Discussions by </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Rodney Brooks (MIT)</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Emmanuel </a:t>
            </a:r>
            <a:r>
              <a:rPr lang="en-US" i="1" dirty="0" err="1">
                <a:latin typeface="Times New Roman" panose="02020603050405020304" pitchFamily="18" charset="0"/>
                <a:ea typeface="Helvetica Neue"/>
              </a:rPr>
              <a:t>Candes</a:t>
            </a:r>
            <a:r>
              <a:rPr lang="en-US" i="1" dirty="0">
                <a:latin typeface="Times New Roman" panose="02020603050405020304" pitchFamily="18" charset="0"/>
                <a:ea typeface="Helvetica Neue"/>
              </a:rPr>
              <a:t>, John </a:t>
            </a:r>
            <a:r>
              <a:rPr lang="en-US" i="1" dirty="0" err="1">
                <a:latin typeface="Times New Roman" panose="02020603050405020304" pitchFamily="18" charset="0"/>
                <a:ea typeface="Helvetica Neue"/>
              </a:rPr>
              <a:t>Duchi</a:t>
            </a:r>
            <a:r>
              <a:rPr lang="en-US" i="1" dirty="0">
                <a:latin typeface="Times New Roman" panose="02020603050405020304" pitchFamily="18" charset="0"/>
                <a:ea typeface="Helvetica Neue"/>
              </a:rPr>
              <a:t>, and Chiara </a:t>
            </a:r>
            <a:r>
              <a:rPr lang="en-US" i="1" dirty="0" err="1">
                <a:latin typeface="Times New Roman" panose="02020603050405020304" pitchFamily="18" charset="0"/>
                <a:ea typeface="Helvetica Neue"/>
              </a:rPr>
              <a:t>Sabatti</a:t>
            </a:r>
            <a:r>
              <a:rPr lang="en-US" i="1" dirty="0">
                <a:latin typeface="Times New Roman" panose="02020603050405020304" pitchFamily="18" charset="0"/>
                <a:ea typeface="Helvetica Neue"/>
              </a:rPr>
              <a:t> (Stanford University)</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Greg Crane (Tufts University and Leipzig University)</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David </a:t>
            </a:r>
            <a:r>
              <a:rPr lang="en-US" i="1" dirty="0" err="1">
                <a:latin typeface="Times New Roman" panose="02020603050405020304" pitchFamily="18" charset="0"/>
                <a:ea typeface="Helvetica Neue"/>
              </a:rPr>
              <a:t>Donoho</a:t>
            </a:r>
            <a:r>
              <a:rPr lang="en-US" i="1" dirty="0">
                <a:latin typeface="Times New Roman" panose="02020603050405020304" pitchFamily="18" charset="0"/>
                <a:ea typeface="Helvetica Neue"/>
              </a:rPr>
              <a:t> (Stanford University)</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Maria </a:t>
            </a:r>
            <a:r>
              <a:rPr lang="en-US" i="1" dirty="0" err="1">
                <a:latin typeface="Times New Roman" panose="02020603050405020304" pitchFamily="18" charset="0"/>
                <a:ea typeface="Helvetica Neue"/>
              </a:rPr>
              <a:t>Fasli</a:t>
            </a:r>
            <a:r>
              <a:rPr lang="en-US" i="1" dirty="0">
                <a:latin typeface="Times New Roman" panose="02020603050405020304" pitchFamily="18" charset="0"/>
                <a:ea typeface="Helvetica Neue"/>
              </a:rPr>
              <a:t> (University of Essex)</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Arial" panose="020B0604020202020204" pitchFamily="34" charset="0"/>
              </a:rPr>
              <a:t>Barbara Grosz (Harvard University)</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Andrew Lo (MIT)</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Arial" panose="020B0604020202020204" pitchFamily="34" charset="0"/>
              </a:rPr>
              <a:t>Maja </a:t>
            </a:r>
            <a:r>
              <a:rPr lang="en-US" i="1" dirty="0" err="1">
                <a:latin typeface="Times New Roman" panose="02020603050405020304" pitchFamily="18" charset="0"/>
                <a:ea typeface="Arial" panose="020B0604020202020204" pitchFamily="34" charset="0"/>
              </a:rPr>
              <a:t>Mataric</a:t>
            </a:r>
            <a:r>
              <a:rPr lang="en-US" i="1" dirty="0">
                <a:latin typeface="Times New Roman" panose="02020603050405020304" pitchFamily="18" charset="0"/>
                <a:ea typeface="Arial" panose="020B0604020202020204" pitchFamily="34" charset="0"/>
              </a:rPr>
              <a:t> (University of Southern California) </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Brendan McCord (US Department of Defense)</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buFont typeface="Arial" panose="020B0604020202020204" pitchFamily="34" charset="0"/>
              <a:buChar char="●"/>
            </a:pPr>
            <a:r>
              <a:rPr lang="en-US" i="1" dirty="0">
                <a:latin typeface="Times New Roman" panose="02020603050405020304" pitchFamily="18" charset="0"/>
                <a:ea typeface="Helvetica Neue"/>
              </a:rPr>
              <a:t>Max Welling (University of Amsterdam &amp; Qualcomm Technologies)</a:t>
            </a:r>
            <a:endParaRPr lang="en-US" dirty="0">
              <a:latin typeface="Arial" panose="020B0604020202020204" pitchFamily="34" charset="0"/>
              <a:ea typeface="Arial" panose="020B0604020202020204" pitchFamily="34" charset="0"/>
            </a:endParaRPr>
          </a:p>
          <a:p>
            <a:pPr marL="342900" lvl="0" indent="-342900">
              <a:lnSpc>
                <a:spcPct val="115000"/>
              </a:lnSpc>
              <a:spcBef>
                <a:spcPts val="0"/>
              </a:spcBef>
              <a:spcAft>
                <a:spcPts val="1000"/>
              </a:spcAft>
              <a:buFont typeface="Arial" panose="020B0604020202020204" pitchFamily="34" charset="0"/>
              <a:buChar char="●"/>
            </a:pPr>
            <a:r>
              <a:rPr lang="en-US" i="1" dirty="0">
                <a:latin typeface="Times New Roman" panose="02020603050405020304" pitchFamily="18" charset="0"/>
                <a:ea typeface="Helvetica Neue"/>
              </a:rPr>
              <a:t>Rebecca Willett (University of Chicago)</a:t>
            </a:r>
            <a:endParaRPr lang="en-US" dirty="0">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1458092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5400"/>
            <a:ext cx="8153400" cy="1049235"/>
          </a:xfrm>
        </p:spPr>
        <p:txBody>
          <a:bodyPr>
            <a:normAutofit fontScale="90000"/>
          </a:bodyPr>
          <a:lstStyle/>
          <a:p>
            <a:r>
              <a:rPr lang="en-US" cap="none" dirty="0" smtClean="0">
                <a:solidFill>
                  <a:srgbClr val="330684"/>
                </a:solidFill>
              </a:rPr>
              <a:t>What is AI?</a:t>
            </a:r>
            <a:r>
              <a:rPr lang="en-US" cap="none" dirty="0">
                <a:solidFill>
                  <a:srgbClr val="330684"/>
                </a:solidFill>
              </a:rPr>
              <a:t/>
            </a:r>
            <a:br>
              <a:rPr lang="en-US" cap="none" dirty="0">
                <a:solidFill>
                  <a:srgbClr val="330684"/>
                </a:solidFill>
              </a:rPr>
            </a:br>
            <a:r>
              <a:rPr lang="en-US" cap="none" dirty="0" smtClean="0">
                <a:solidFill>
                  <a:srgbClr val="330684"/>
                </a:solidFill>
              </a:rPr>
              <a:t>“It depends on what the meaning of the word ‘is’ is.</a:t>
            </a:r>
            <a:r>
              <a:rPr lang="en-US" cap="none" dirty="0" smtClean="0"/>
              <a:t>”</a:t>
            </a:r>
            <a:br>
              <a:rPr lang="en-US" cap="none" dirty="0" smtClean="0"/>
            </a:br>
            <a:endParaRPr lang="en-US" cap="none" dirty="0">
              <a:solidFill>
                <a:srgbClr val="330684"/>
              </a:solidFill>
            </a:endParaRPr>
          </a:p>
        </p:txBody>
      </p:sp>
      <p:sp>
        <p:nvSpPr>
          <p:cNvPr id="3" name="Content Placeholder 2"/>
          <p:cNvSpPr>
            <a:spLocks noGrp="1"/>
          </p:cNvSpPr>
          <p:nvPr>
            <p:ph idx="1"/>
          </p:nvPr>
        </p:nvSpPr>
        <p:spPr>
          <a:xfrm>
            <a:off x="-11373" y="1752600"/>
            <a:ext cx="9220200" cy="3450613"/>
          </a:xfrm>
        </p:spPr>
        <p:txBody>
          <a:bodyPr>
            <a:noAutofit/>
          </a:bodyPr>
          <a:lstStyle/>
          <a:p>
            <a:r>
              <a:rPr lang="en-US" b="1" dirty="0" smtClean="0"/>
              <a:t>AI  was  about  “imitating human intelligence” </a:t>
            </a:r>
          </a:p>
          <a:p>
            <a:r>
              <a:rPr lang="en-US" b="1" dirty="0" smtClean="0"/>
              <a:t>AI is ML or anything media perceives as ML/AI</a:t>
            </a:r>
          </a:p>
          <a:p>
            <a:r>
              <a:rPr lang="en-US" sz="2400" dirty="0" smtClean="0"/>
              <a:t>AI should be about  (according to Michael Jordan)</a:t>
            </a:r>
            <a:endParaRPr lang="en-US" sz="2400" dirty="0"/>
          </a:p>
          <a:p>
            <a:pPr lvl="1"/>
            <a:r>
              <a:rPr lang="en-US" sz="2400" dirty="0" smtClean="0">
                <a:solidFill>
                  <a:srgbClr val="C00000"/>
                </a:solidFill>
              </a:rPr>
              <a:t>Intelligence  Augmentation (IA) “Computation </a:t>
            </a:r>
            <a:r>
              <a:rPr lang="en-US" sz="2400" dirty="0">
                <a:solidFill>
                  <a:srgbClr val="C00000"/>
                </a:solidFill>
              </a:rPr>
              <a:t>and data are used to create services that augment human intelligence and creativity</a:t>
            </a:r>
            <a:r>
              <a:rPr lang="en-US" sz="2400" dirty="0" smtClean="0">
                <a:solidFill>
                  <a:srgbClr val="C00000"/>
                </a:solidFill>
              </a:rPr>
              <a:t>.”</a:t>
            </a:r>
          </a:p>
          <a:p>
            <a:pPr lvl="1"/>
            <a:r>
              <a:rPr lang="en-US" sz="2400" dirty="0" smtClean="0">
                <a:solidFill>
                  <a:srgbClr val="C00000"/>
                </a:solidFill>
              </a:rPr>
              <a:t>Intelligent Infrastructure (II)  “A web </a:t>
            </a:r>
            <a:r>
              <a:rPr lang="en-US" sz="2400" dirty="0">
                <a:solidFill>
                  <a:srgbClr val="C00000"/>
                </a:solidFill>
              </a:rPr>
              <a:t>of computation, data, and physical entities exists that makes human environments more supportive, interesting, and </a:t>
            </a:r>
            <a:r>
              <a:rPr lang="en-US" sz="2400" dirty="0" smtClean="0">
                <a:solidFill>
                  <a:srgbClr val="C00000"/>
                </a:solidFill>
              </a:rPr>
              <a:t>safe.”</a:t>
            </a:r>
          </a:p>
          <a:p>
            <a:r>
              <a:rPr lang="en-US" sz="2400" b="1" dirty="0">
                <a:solidFill>
                  <a:srgbClr val="C00000"/>
                </a:solidFill>
              </a:rPr>
              <a:t>A</a:t>
            </a:r>
            <a:r>
              <a:rPr lang="en-US" sz="2400" b="1" dirty="0" smtClean="0">
                <a:solidFill>
                  <a:srgbClr val="C00000"/>
                </a:solidFill>
              </a:rPr>
              <a:t> </a:t>
            </a:r>
            <a:r>
              <a:rPr lang="en-US" sz="2400" b="1" dirty="0">
                <a:solidFill>
                  <a:srgbClr val="C00000"/>
                </a:solidFill>
              </a:rPr>
              <a:t>human-centric engineering discipline</a:t>
            </a:r>
          </a:p>
          <a:p>
            <a:pPr marL="457200" lvl="1" indent="0">
              <a:buNone/>
            </a:pPr>
            <a:endParaRPr lang="en-US" sz="2800" dirty="0"/>
          </a:p>
          <a:p>
            <a:pPr marL="457200" lvl="1" indent="0">
              <a:buNone/>
            </a:pPr>
            <a:r>
              <a:rPr lang="en-US" sz="2800" dirty="0" smtClean="0"/>
              <a:t> </a:t>
            </a:r>
          </a:p>
        </p:txBody>
      </p:sp>
      <p:sp>
        <p:nvSpPr>
          <p:cNvPr id="4" name="Date Placeholder 3"/>
          <p:cNvSpPr>
            <a:spLocks noGrp="1"/>
          </p:cNvSpPr>
          <p:nvPr>
            <p:ph type="dt" sz="half" idx="10"/>
          </p:nvPr>
        </p:nvSpPr>
        <p:spPr/>
        <p:txBody>
          <a:bodyPr/>
          <a:lstStyle/>
          <a:p>
            <a:pPr>
              <a:defRPr/>
            </a:pPr>
            <a:fld id="{58B5A135-DFAD-4F63-8C1F-4B2D5E547C00}" type="datetime1">
              <a:rPr lang="zh-CN" altLang="en-US" smtClean="0"/>
              <a:pPr>
                <a:defRPr/>
              </a:pPr>
              <a:t>2020/1/21</a:t>
            </a:fld>
            <a:endParaRPr lang="en-US" altLang="zh-CN" dirty="0"/>
          </a:p>
        </p:txBody>
      </p:sp>
    </p:spTree>
    <p:extLst>
      <p:ext uri="{BB962C8B-B14F-4D97-AF65-F5344CB8AC3E}">
        <p14:creationId xmlns:p14="http://schemas.microsoft.com/office/powerpoint/2010/main" val="353666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86E18C4-5838-4999-85FA-BB8E3866AA9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1E887-B612-455E-9B08-B2708169BC05}" type="datetime1">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2020/1/21</a:t>
            </a:fld>
            <a:endParaRPr kumimoji="0" lang="en-US" altLang="zh-CN" sz="1000" b="0" i="0" u="none" strike="noStrike" kern="1200" cap="none" spc="0" normalizeH="0" baseline="0" noProof="0" dirty="0">
              <a:ln>
                <a:noFill/>
              </a:ln>
              <a:solidFill>
                <a:prstClr val="black">
                  <a:tint val="75000"/>
                </a:prstClr>
              </a:solidFill>
              <a:effectLst/>
              <a:uLnTx/>
              <a:uFillTx/>
              <a:latin typeface="Gill Sans MT" panose="020B0502020104020203"/>
              <a:ea typeface="等线" panose="02010600030101010101" pitchFamily="2" charset="-122"/>
              <a:cs typeface="+mn-cs"/>
            </a:endParaRPr>
          </a:p>
        </p:txBody>
      </p:sp>
      <p:pic>
        <p:nvPicPr>
          <p:cNvPr id="5" name="Picture 4" descr="A screenshot of a social media post&#10;&#10;Description automatically generated">
            <a:extLst>
              <a:ext uri="{FF2B5EF4-FFF2-40B4-BE49-F238E27FC236}">
                <a16:creationId xmlns:a16="http://schemas.microsoft.com/office/drawing/2014/main" xmlns="" id="{060B1053-E143-4693-B30A-499836419A6F}"/>
              </a:ext>
            </a:extLst>
          </p:cNvPr>
          <p:cNvPicPr>
            <a:picLocks noChangeAspect="1"/>
          </p:cNvPicPr>
          <p:nvPr/>
        </p:nvPicPr>
        <p:blipFill>
          <a:blip r:embed="rId2"/>
          <a:stretch>
            <a:fillRect/>
          </a:stretch>
        </p:blipFill>
        <p:spPr>
          <a:xfrm>
            <a:off x="982623" y="0"/>
            <a:ext cx="7178753" cy="6858000"/>
          </a:xfrm>
          <a:prstGeom prst="rect">
            <a:avLst/>
          </a:prstGeom>
        </p:spPr>
      </p:pic>
      <p:pic>
        <p:nvPicPr>
          <p:cNvPr id="3" name="Picture 2">
            <a:extLst>
              <a:ext uri="{FF2B5EF4-FFF2-40B4-BE49-F238E27FC236}">
                <a16:creationId xmlns:a16="http://schemas.microsoft.com/office/drawing/2014/main" xmlns="" id="{57F70BA1-2390-4A15-BE51-5CC6EA080B35}"/>
              </a:ext>
            </a:extLst>
          </p:cNvPr>
          <p:cNvPicPr>
            <a:picLocks noChangeAspect="1"/>
          </p:cNvPicPr>
          <p:nvPr/>
        </p:nvPicPr>
        <p:blipFill>
          <a:blip r:embed="rId3"/>
          <a:stretch>
            <a:fillRect/>
          </a:stretch>
        </p:blipFill>
        <p:spPr>
          <a:xfrm>
            <a:off x="6096000" y="3200400"/>
            <a:ext cx="2280299" cy="3048000"/>
          </a:xfrm>
          <a:prstGeom prst="rect">
            <a:avLst/>
          </a:prstGeom>
        </p:spPr>
      </p:pic>
    </p:spTree>
    <p:extLst>
      <p:ext uri="{BB962C8B-B14F-4D97-AF65-F5344CB8AC3E}">
        <p14:creationId xmlns:p14="http://schemas.microsoft.com/office/powerpoint/2010/main" val="317053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86E18C4-5838-4999-85FA-BB8E3866AA9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61E887-B612-455E-9B08-B2708169BC05}" type="datetime1">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2020/1/21</a:t>
            </a:fld>
            <a:endParaRPr kumimoji="0" lang="en-US" altLang="zh-CN" sz="1000" b="0" i="0" u="none" strike="noStrike" kern="1200" cap="none" spc="0" normalizeH="0" baseline="0" noProof="0" dirty="0">
              <a:ln>
                <a:noFill/>
              </a:ln>
              <a:solidFill>
                <a:prstClr val="black">
                  <a:tint val="75000"/>
                </a:prstClr>
              </a:solidFill>
              <a:effectLst/>
              <a:uLnTx/>
              <a:uFillTx/>
              <a:latin typeface="Gill Sans MT" panose="020B0502020104020203"/>
              <a:ea typeface="等线" panose="02010600030101010101" pitchFamily="2" charset="-122"/>
              <a:cs typeface="+mn-cs"/>
            </a:endParaRPr>
          </a:p>
        </p:txBody>
      </p:sp>
      <p:pic>
        <p:nvPicPr>
          <p:cNvPr id="5" name="Picture 4" descr="A screenshot of a social media post&#10;&#10;Description automatically generated">
            <a:extLst>
              <a:ext uri="{FF2B5EF4-FFF2-40B4-BE49-F238E27FC236}">
                <a16:creationId xmlns:a16="http://schemas.microsoft.com/office/drawing/2014/main" xmlns="" id="{1E57D5BC-327D-44AD-9252-27C34848CBAF}"/>
              </a:ext>
            </a:extLst>
          </p:cNvPr>
          <p:cNvPicPr>
            <a:picLocks noChangeAspect="1"/>
          </p:cNvPicPr>
          <p:nvPr/>
        </p:nvPicPr>
        <p:blipFill>
          <a:blip r:embed="rId2"/>
          <a:stretch>
            <a:fillRect/>
          </a:stretch>
        </p:blipFill>
        <p:spPr>
          <a:xfrm>
            <a:off x="1083105" y="-24714"/>
            <a:ext cx="6977790" cy="6858000"/>
          </a:xfrm>
          <a:prstGeom prst="rect">
            <a:avLst/>
          </a:prstGeom>
        </p:spPr>
      </p:pic>
      <p:pic>
        <p:nvPicPr>
          <p:cNvPr id="3" name="Picture 2">
            <a:extLst>
              <a:ext uri="{FF2B5EF4-FFF2-40B4-BE49-F238E27FC236}">
                <a16:creationId xmlns:a16="http://schemas.microsoft.com/office/drawing/2014/main" xmlns="" id="{B6EC9CA6-A254-46BC-91F9-FF34BDD1F897}"/>
              </a:ext>
            </a:extLst>
          </p:cNvPr>
          <p:cNvPicPr>
            <a:picLocks noChangeAspect="1"/>
          </p:cNvPicPr>
          <p:nvPr/>
        </p:nvPicPr>
        <p:blipFill>
          <a:blip r:embed="rId3"/>
          <a:stretch>
            <a:fillRect/>
          </a:stretch>
        </p:blipFill>
        <p:spPr>
          <a:xfrm>
            <a:off x="1409282" y="773516"/>
            <a:ext cx="6572058" cy="1975275"/>
          </a:xfrm>
          <a:prstGeom prst="rect">
            <a:avLst/>
          </a:prstGeom>
        </p:spPr>
      </p:pic>
      <p:pic>
        <p:nvPicPr>
          <p:cNvPr id="4" name="Picture 3">
            <a:extLst>
              <a:ext uri="{FF2B5EF4-FFF2-40B4-BE49-F238E27FC236}">
                <a16:creationId xmlns:a16="http://schemas.microsoft.com/office/drawing/2014/main" xmlns="" id="{7B7A5164-553F-45CF-9E67-4B1826144984}"/>
              </a:ext>
            </a:extLst>
          </p:cNvPr>
          <p:cNvPicPr>
            <a:picLocks noChangeAspect="1"/>
          </p:cNvPicPr>
          <p:nvPr/>
        </p:nvPicPr>
        <p:blipFill>
          <a:blip r:embed="rId4"/>
          <a:stretch>
            <a:fillRect/>
          </a:stretch>
        </p:blipFill>
        <p:spPr>
          <a:xfrm>
            <a:off x="5848973" y="3720220"/>
            <a:ext cx="2143125" cy="2143125"/>
          </a:xfrm>
          <a:prstGeom prst="rect">
            <a:avLst/>
          </a:prstGeom>
        </p:spPr>
      </p:pic>
    </p:spTree>
    <p:extLst>
      <p:ext uri="{BB962C8B-B14F-4D97-AF65-F5344CB8AC3E}">
        <p14:creationId xmlns:p14="http://schemas.microsoft.com/office/powerpoint/2010/main" val="14471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B89C363-C04E-4F2B-8A8A-40738B9C655F}"/>
              </a:ext>
            </a:extLst>
          </p:cNvPr>
          <p:cNvSpPr>
            <a:spLocks noGrp="1"/>
          </p:cNvSpPr>
          <p:nvPr>
            <p:ph type="body" idx="1"/>
          </p:nvPr>
        </p:nvSpPr>
        <p:spPr/>
        <p:txBody>
          <a:bodyPr/>
          <a:lstStyle/>
          <a:p>
            <a:endParaRPr lang="en-US" dirty="0"/>
          </a:p>
        </p:txBody>
      </p:sp>
      <p:pic>
        <p:nvPicPr>
          <p:cNvPr id="10" name="Content Placeholder 9" descr="A screenshot of a social media post&#10;&#10;Description automatically generated">
            <a:extLst>
              <a:ext uri="{FF2B5EF4-FFF2-40B4-BE49-F238E27FC236}">
                <a16:creationId xmlns:a16="http://schemas.microsoft.com/office/drawing/2014/main" xmlns="" id="{FCF24AD0-031A-4D91-B4B9-F5A01455C2F2}"/>
              </a:ext>
            </a:extLst>
          </p:cNvPr>
          <p:cNvPicPr>
            <a:picLocks noGrp="1" noChangeAspect="1"/>
          </p:cNvPicPr>
          <p:nvPr>
            <p:ph sz="half" idx="2"/>
          </p:nvPr>
        </p:nvPicPr>
        <p:blipFill>
          <a:blip r:embed="rId2"/>
          <a:stretch>
            <a:fillRect/>
          </a:stretch>
        </p:blipFill>
        <p:spPr>
          <a:xfrm>
            <a:off x="994043" y="152400"/>
            <a:ext cx="7010400" cy="5803638"/>
          </a:xfrm>
        </p:spPr>
      </p:pic>
      <p:sp>
        <p:nvSpPr>
          <p:cNvPr id="5" name="Text Placeholder 4">
            <a:extLst>
              <a:ext uri="{FF2B5EF4-FFF2-40B4-BE49-F238E27FC236}">
                <a16:creationId xmlns:a16="http://schemas.microsoft.com/office/drawing/2014/main" xmlns="" id="{30D52820-566A-4348-B79D-2E2FEEEC4C47}"/>
              </a:ext>
            </a:extLst>
          </p:cNvPr>
          <p:cNvSpPr>
            <a:spLocks noGrp="1"/>
          </p:cNvSpPr>
          <p:nvPr>
            <p:ph type="body" sz="quarter" idx="3"/>
          </p:nvPr>
        </p:nvSpPr>
        <p:spPr/>
        <p:txBody>
          <a:bodyPr/>
          <a:lstStyle/>
          <a:p>
            <a:endParaRPr lang="en-US" dirty="0"/>
          </a:p>
        </p:txBody>
      </p:sp>
      <p:pic>
        <p:nvPicPr>
          <p:cNvPr id="8" name="Content Placeholder 7">
            <a:extLst>
              <a:ext uri="{FF2B5EF4-FFF2-40B4-BE49-F238E27FC236}">
                <a16:creationId xmlns:a16="http://schemas.microsoft.com/office/drawing/2014/main" xmlns="" id="{381C8FA4-230D-4FC4-B27C-ACAD04D34E86}"/>
              </a:ext>
            </a:extLst>
          </p:cNvPr>
          <p:cNvPicPr>
            <a:picLocks noGrp="1" noChangeAspect="1"/>
          </p:cNvPicPr>
          <p:nvPr>
            <p:ph sz="quarter" idx="4"/>
          </p:nvPr>
        </p:nvPicPr>
        <p:blipFill>
          <a:blip r:embed="rId3"/>
          <a:stretch>
            <a:fillRect/>
          </a:stretch>
        </p:blipFill>
        <p:spPr>
          <a:xfrm>
            <a:off x="5891003" y="3822658"/>
            <a:ext cx="1879372" cy="1746381"/>
          </a:xfrm>
          <a:prstGeom prst="rect">
            <a:avLst/>
          </a:prstGeom>
        </p:spPr>
      </p:pic>
      <p:sp>
        <p:nvSpPr>
          <p:cNvPr id="7" name="Date Placeholder 6">
            <a:extLst>
              <a:ext uri="{FF2B5EF4-FFF2-40B4-BE49-F238E27FC236}">
                <a16:creationId xmlns:a16="http://schemas.microsoft.com/office/drawing/2014/main" xmlns="" id="{96854770-78E1-4390-B874-B98A3A97FA87}"/>
              </a:ext>
            </a:extLst>
          </p:cNvPr>
          <p:cNvSpPr>
            <a:spLocks noGrp="1"/>
          </p:cNvSpPr>
          <p:nvPr>
            <p:ph type="dt" sz="half" idx="10"/>
          </p:nvPr>
        </p:nvSpPr>
        <p:spPr/>
        <p:txBody>
          <a:bodyPr/>
          <a:lstStyle/>
          <a:p>
            <a:pPr>
              <a:defRPr/>
            </a:pPr>
            <a:endParaRPr lang="en-US" altLang="zh-CN" dirty="0"/>
          </a:p>
        </p:txBody>
      </p:sp>
    </p:spTree>
    <p:extLst>
      <p:ext uri="{BB962C8B-B14F-4D97-AF65-F5344CB8AC3E}">
        <p14:creationId xmlns:p14="http://schemas.microsoft.com/office/powerpoint/2010/main" val="518163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xmlns="" id="{FB49B3AD-DABC-4963-857C-7B6AA27B461B}"/>
              </a:ext>
            </a:extLst>
          </p:cNvPr>
          <p:cNvPicPr>
            <a:picLocks noChangeAspect="1"/>
          </p:cNvPicPr>
          <p:nvPr/>
        </p:nvPicPr>
        <p:blipFill>
          <a:blip r:embed="rId2"/>
          <a:stretch>
            <a:fillRect/>
          </a:stretch>
        </p:blipFill>
        <p:spPr>
          <a:xfrm>
            <a:off x="430322" y="152400"/>
            <a:ext cx="8283356" cy="6858000"/>
          </a:xfrm>
          <a:prstGeom prst="rect">
            <a:avLst/>
          </a:prstGeom>
        </p:spPr>
      </p:pic>
    </p:spTree>
    <p:extLst>
      <p:ext uri="{BB962C8B-B14F-4D97-AF65-F5344CB8AC3E}">
        <p14:creationId xmlns:p14="http://schemas.microsoft.com/office/powerpoint/2010/main" val="822107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solidFill>
                  <a:srgbClr val="C00000"/>
                </a:solidFill>
                <a:latin typeface="Comic Sans MS" panose="030F0702030302020204" pitchFamily="66" charset="0"/>
              </a:rPr>
              <a:t>You are a data scientist (if you can handle logistics … )   </a:t>
            </a:r>
            <a:endParaRPr lang="en-US" cap="none" dirty="0">
              <a:solidFill>
                <a:srgbClr val="C00000"/>
              </a:solidFill>
              <a:latin typeface="Comic Sans MS" panose="030F0702030302020204" pitchFamily="66" charset="0"/>
            </a:endParaRPr>
          </a:p>
        </p:txBody>
      </p:sp>
      <p:sp>
        <p:nvSpPr>
          <p:cNvPr id="4" name="Date Placeholder 3"/>
          <p:cNvSpPr>
            <a:spLocks noGrp="1"/>
          </p:cNvSpPr>
          <p:nvPr>
            <p:ph type="dt" sz="half" idx="10"/>
          </p:nvPr>
        </p:nvSpPr>
        <p:spPr/>
        <p:txBody>
          <a:bodyPr/>
          <a:lstStyle/>
          <a:p>
            <a:pPr>
              <a:defRPr/>
            </a:pPr>
            <a:fld id="{58B5A135-DFAD-4F63-8C1F-4B2D5E547C00}" type="datetime1">
              <a:rPr lang="zh-CN" altLang="en-US" smtClean="0"/>
              <a:pPr>
                <a:defRPr/>
              </a:pPr>
              <a:t>2020/1/21</a:t>
            </a:fld>
            <a:endParaRPr lang="en-US" altLang="zh-CN" dirty="0"/>
          </a:p>
        </p:txBody>
      </p:sp>
      <p:pic>
        <p:nvPicPr>
          <p:cNvPr id="1026" name="Picture 2" descr="Image result for you are a data scientis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7660" y="2057400"/>
            <a:ext cx="635592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086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505E3990-67C7-6F47-B042-620ABC6898D3}"/>
              </a:ext>
            </a:extLst>
          </p:cNvPr>
          <p:cNvGraphicFramePr/>
          <p:nvPr>
            <p:extLst>
              <p:ext uri="{D42A27DB-BD31-4B8C-83A1-F6EECF244321}">
                <p14:modId xmlns:p14="http://schemas.microsoft.com/office/powerpoint/2010/main" val="2529757073"/>
              </p:ext>
            </p:extLst>
          </p:nvPr>
        </p:nvGraphicFramePr>
        <p:xfrm>
          <a:off x="273504" y="1"/>
          <a:ext cx="8323490" cy="6000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xmlns="" id="{34C53EEB-1797-4544-BD54-51FB38990130}"/>
              </a:ext>
            </a:extLst>
          </p:cNvPr>
          <p:cNvPicPr>
            <a:picLocks noChangeAspect="1"/>
          </p:cNvPicPr>
          <p:nvPr/>
        </p:nvPicPr>
        <p:blipFill>
          <a:blip r:embed="rId7"/>
          <a:stretch>
            <a:fillRect/>
          </a:stretch>
        </p:blipFill>
        <p:spPr>
          <a:xfrm>
            <a:off x="7751689" y="4343400"/>
            <a:ext cx="1118807" cy="1467007"/>
          </a:xfrm>
          <a:prstGeom prst="rect">
            <a:avLst/>
          </a:prstGeom>
        </p:spPr>
      </p:pic>
      <p:pic>
        <p:nvPicPr>
          <p:cNvPr id="13" name="Picture 12">
            <a:extLst>
              <a:ext uri="{FF2B5EF4-FFF2-40B4-BE49-F238E27FC236}">
                <a16:creationId xmlns:a16="http://schemas.microsoft.com/office/drawing/2014/main" xmlns="" id="{1875EEE1-DBDC-354D-8DB5-687B3296A4C3}"/>
              </a:ext>
            </a:extLst>
          </p:cNvPr>
          <p:cNvPicPr>
            <a:picLocks noChangeAspect="1"/>
          </p:cNvPicPr>
          <p:nvPr/>
        </p:nvPicPr>
        <p:blipFill>
          <a:blip r:embed="rId8"/>
          <a:stretch>
            <a:fillRect/>
          </a:stretch>
        </p:blipFill>
        <p:spPr>
          <a:xfrm>
            <a:off x="1066800" y="320718"/>
            <a:ext cx="1469871" cy="1073062"/>
          </a:xfrm>
          <a:prstGeom prst="rect">
            <a:avLst/>
          </a:prstGeom>
        </p:spPr>
      </p:pic>
    </p:spTree>
    <p:extLst>
      <p:ext uri="{BB962C8B-B14F-4D97-AF65-F5344CB8AC3E}">
        <p14:creationId xmlns:p14="http://schemas.microsoft.com/office/powerpoint/2010/main" val="35879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xmlns="" id="{73B1C581-5695-4C79-9C2D-F65A429C6605}"/>
              </a:ext>
            </a:extLst>
          </p:cNvPr>
          <p:cNvPicPr>
            <a:picLocks noChangeAspect="1"/>
          </p:cNvPicPr>
          <p:nvPr/>
        </p:nvPicPr>
        <p:blipFill>
          <a:blip r:embed="rId2"/>
          <a:stretch>
            <a:fillRect/>
          </a:stretch>
        </p:blipFill>
        <p:spPr>
          <a:xfrm>
            <a:off x="843324" y="6658"/>
            <a:ext cx="7457351" cy="6006942"/>
          </a:xfrm>
          <a:prstGeom prst="rect">
            <a:avLst/>
          </a:prstGeom>
        </p:spPr>
      </p:pic>
    </p:spTree>
    <p:extLst>
      <p:ext uri="{BB962C8B-B14F-4D97-AF65-F5344CB8AC3E}">
        <p14:creationId xmlns:p14="http://schemas.microsoft.com/office/powerpoint/2010/main" val="33806271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151884-0F70-4B26-B445-66658C9FF1AF}"/>
              </a:ext>
            </a:extLst>
          </p:cNvPr>
          <p:cNvSpPr>
            <a:spLocks noGrp="1"/>
          </p:cNvSpPr>
          <p:nvPr>
            <p:ph type="title"/>
          </p:nvPr>
        </p:nvSpPr>
        <p:spPr>
          <a:xfrm>
            <a:off x="1138043" y="253316"/>
            <a:ext cx="6571343" cy="1049235"/>
          </a:xfrm>
        </p:spPr>
        <p:txBody>
          <a:bodyPr>
            <a:normAutofit/>
          </a:bodyPr>
          <a:lstStyle/>
          <a:p>
            <a:r>
              <a:rPr lang="en-US" sz="2800" cap="none" dirty="0">
                <a:solidFill>
                  <a:srgbClr val="C00000"/>
                </a:solidFill>
                <a:latin typeface="Comic Sans MS" panose="030F0702030302020204" pitchFamily="66" charset="0"/>
              </a:rPr>
              <a:t>Something odd? </a:t>
            </a:r>
          </a:p>
        </p:txBody>
      </p:sp>
      <p:pic>
        <p:nvPicPr>
          <p:cNvPr id="7" name="Content Placeholder 6" descr="A screenshot of a cell phone&#10;&#10;Description automatically generated">
            <a:extLst>
              <a:ext uri="{FF2B5EF4-FFF2-40B4-BE49-F238E27FC236}">
                <a16:creationId xmlns:a16="http://schemas.microsoft.com/office/drawing/2014/main" xmlns="" id="{5EB0DAD2-59DB-46EF-BD9E-9AC5F37C625A}"/>
              </a:ext>
            </a:extLst>
          </p:cNvPr>
          <p:cNvPicPr>
            <a:picLocks noGrp="1" noChangeAspect="1"/>
          </p:cNvPicPr>
          <p:nvPr>
            <p:ph idx="1"/>
          </p:nvPr>
        </p:nvPicPr>
        <p:blipFill>
          <a:blip r:embed="rId2"/>
          <a:stretch>
            <a:fillRect/>
          </a:stretch>
        </p:blipFill>
        <p:spPr>
          <a:xfrm>
            <a:off x="76200" y="914400"/>
            <a:ext cx="8697911" cy="4419600"/>
          </a:xfrm>
        </p:spPr>
      </p:pic>
      <p:sp>
        <p:nvSpPr>
          <p:cNvPr id="4" name="Date Placeholder 3">
            <a:extLst>
              <a:ext uri="{FF2B5EF4-FFF2-40B4-BE49-F238E27FC236}">
                <a16:creationId xmlns:a16="http://schemas.microsoft.com/office/drawing/2014/main" xmlns="" id="{47469752-6C80-447C-8B20-9D140C070A77}"/>
              </a:ext>
            </a:extLst>
          </p:cNvPr>
          <p:cNvSpPr>
            <a:spLocks noGrp="1"/>
          </p:cNvSpPr>
          <p:nvPr>
            <p:ph type="dt" sz="half" idx="10"/>
          </p:nvPr>
        </p:nvSpPr>
        <p:spPr/>
        <p:txBody>
          <a:bodyPr/>
          <a:lstStyle/>
          <a:p>
            <a:pPr>
              <a:defRPr/>
            </a:pPr>
            <a:endParaRPr lang="en-US" altLang="zh-CN" dirty="0"/>
          </a:p>
        </p:txBody>
      </p:sp>
    </p:spTree>
    <p:extLst>
      <p:ext uri="{BB962C8B-B14F-4D97-AF65-F5344CB8AC3E}">
        <p14:creationId xmlns:p14="http://schemas.microsoft.com/office/powerpoint/2010/main" val="2129089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7B1E7F-9EC3-4CFC-BBFF-98323AE9D99C}"/>
              </a:ext>
            </a:extLst>
          </p:cNvPr>
          <p:cNvSpPr>
            <a:spLocks noGrp="1"/>
          </p:cNvSpPr>
          <p:nvPr>
            <p:ph type="title"/>
          </p:nvPr>
        </p:nvSpPr>
        <p:spPr>
          <a:xfrm>
            <a:off x="0" y="0"/>
            <a:ext cx="8991600" cy="1354035"/>
          </a:xfrm>
        </p:spPr>
        <p:txBody>
          <a:bodyPr>
            <a:normAutofit fontScale="90000"/>
          </a:bodyPr>
          <a:lstStyle/>
          <a:p>
            <a:r>
              <a:rPr lang="en-US" sz="2400" cap="none" dirty="0">
                <a:solidFill>
                  <a:srgbClr val="C00000"/>
                </a:solidFill>
              </a:rPr>
              <a:t>The 3CV approach</a:t>
            </a:r>
            <a:r>
              <a:rPr lang="en-US" sz="2400" cap="none" dirty="0">
                <a:solidFill>
                  <a:srgbClr val="0033CC"/>
                </a:solidFill>
              </a:rPr>
              <a:t/>
            </a:r>
            <a:br>
              <a:rPr lang="en-US" sz="2400" cap="none" dirty="0">
                <a:solidFill>
                  <a:srgbClr val="0033CC"/>
                </a:solidFill>
              </a:rPr>
            </a:br>
            <a:r>
              <a:rPr lang="en-US" sz="2200" cap="none" dirty="0">
                <a:solidFill>
                  <a:srgbClr val="0033CC"/>
                </a:solidFill>
              </a:rPr>
              <a:t>Draper D (2013). Bayesian model specification: heuristics and examples.  </a:t>
            </a:r>
            <a:br>
              <a:rPr lang="en-US" sz="2200" cap="none" dirty="0">
                <a:solidFill>
                  <a:srgbClr val="0033CC"/>
                </a:solidFill>
              </a:rPr>
            </a:br>
            <a:r>
              <a:rPr lang="en-US" sz="2200" i="1" cap="none" dirty="0">
                <a:solidFill>
                  <a:srgbClr val="0033CC"/>
                </a:solidFill>
              </a:rPr>
              <a:t>Bayesian Theory and Applications</a:t>
            </a:r>
            <a:r>
              <a:rPr lang="en-US" sz="2200" cap="none" dirty="0">
                <a:solidFill>
                  <a:srgbClr val="0033CC"/>
                </a:solidFill>
              </a:rPr>
              <a:t>  (Damien et.  Al., Editors)  </a:t>
            </a:r>
            <a:br>
              <a:rPr lang="en-US" sz="2200" cap="none" dirty="0">
                <a:solidFill>
                  <a:srgbClr val="0033CC"/>
                </a:solidFill>
              </a:rPr>
            </a:br>
            <a:r>
              <a:rPr lang="en-US" sz="2200" cap="none" dirty="0">
                <a:solidFill>
                  <a:srgbClr val="0033CC"/>
                </a:solidFill>
              </a:rPr>
              <a:t>Oxford, 409--431</a:t>
            </a:r>
            <a:r>
              <a:rPr lang="en-US" sz="2200" b="1" cap="none" dirty="0">
                <a:solidFill>
                  <a:srgbClr val="0033CC"/>
                </a:solidFill>
              </a:rPr>
              <a:t/>
            </a:r>
            <a:br>
              <a:rPr lang="en-US" sz="2200" b="1" cap="none" dirty="0">
                <a:solidFill>
                  <a:srgbClr val="0033CC"/>
                </a:solidFill>
              </a:rPr>
            </a:br>
            <a:r>
              <a:rPr lang="en-US" sz="2200" dirty="0"/>
              <a:t> </a:t>
            </a:r>
          </a:p>
        </p:txBody>
      </p:sp>
      <p:sp>
        <p:nvSpPr>
          <p:cNvPr id="3" name="Content Placeholder 2">
            <a:extLst>
              <a:ext uri="{FF2B5EF4-FFF2-40B4-BE49-F238E27FC236}">
                <a16:creationId xmlns:a16="http://schemas.microsoft.com/office/drawing/2014/main" xmlns="" id="{D6608BD2-748A-4DF9-8A82-1420CF4F2C8D}"/>
              </a:ext>
            </a:extLst>
          </p:cNvPr>
          <p:cNvSpPr>
            <a:spLocks noGrp="1"/>
          </p:cNvSpPr>
          <p:nvPr>
            <p:ph idx="1"/>
          </p:nvPr>
        </p:nvSpPr>
        <p:spPr>
          <a:xfrm>
            <a:off x="0" y="1143000"/>
            <a:ext cx="9296400" cy="4648200"/>
          </a:xfrm>
        </p:spPr>
        <p:txBody>
          <a:bodyPr>
            <a:normAutofit fontScale="40000" lnSpcReduction="20000"/>
          </a:bodyPr>
          <a:lstStyle/>
          <a:p>
            <a:pPr marL="0" indent="0">
              <a:buNone/>
            </a:pPr>
            <a:endParaRPr lang="en-US" sz="2900" b="1" dirty="0">
              <a:latin typeface="Comic Sans MS" panose="030F0702030302020204" pitchFamily="66" charset="0"/>
            </a:endParaRPr>
          </a:p>
          <a:p>
            <a:pPr marL="0" indent="0">
              <a:buNone/>
            </a:pPr>
            <a:r>
              <a:rPr lang="en-US" sz="2900" b="1" dirty="0">
                <a:latin typeface="Comic Sans MS" panose="030F0702030302020204" pitchFamily="66" charset="0"/>
              </a:rPr>
              <a:t>(1) </a:t>
            </a:r>
            <a:r>
              <a:rPr lang="en-US" sz="3400" b="1" dirty="0">
                <a:solidFill>
                  <a:srgbClr val="C00000"/>
                </a:solidFill>
                <a:latin typeface="Comic Sans MS" panose="030F0702030302020204" pitchFamily="66" charset="0"/>
              </a:rPr>
              <a:t>Partition the data into modeling (M), validation (V) and calibration (C) subsets;</a:t>
            </a:r>
          </a:p>
          <a:p>
            <a:endParaRPr lang="en-US" sz="2900" b="1" dirty="0">
              <a:latin typeface="Comic Sans MS" panose="030F0702030302020204" pitchFamily="66" charset="0"/>
            </a:endParaRPr>
          </a:p>
          <a:p>
            <a:pPr marL="0" indent="0">
              <a:buNone/>
            </a:pPr>
            <a:r>
              <a:rPr lang="en-US" sz="2900" b="1" dirty="0">
                <a:latin typeface="Comic Sans MS" panose="030F0702030302020204" pitchFamily="66" charset="0"/>
              </a:rPr>
              <a:t>(</a:t>
            </a:r>
            <a:r>
              <a:rPr lang="en-US" sz="3400" b="1" dirty="0">
                <a:latin typeface="Comic Sans MS" panose="030F0702030302020204" pitchFamily="66" charset="0"/>
              </a:rPr>
              <a:t>2) Use M to explore a variety of models until you've found one or more plausible candidates, which you can collect in an ensemble P= {P1,…, Pm};</a:t>
            </a:r>
          </a:p>
          <a:p>
            <a:pPr marL="0" indent="0">
              <a:buNone/>
            </a:pPr>
            <a:r>
              <a:rPr lang="en-US" sz="3400" b="1" dirty="0">
                <a:latin typeface="Comic Sans MS" panose="030F0702030302020204" pitchFamily="66" charset="0"/>
              </a:rPr>
              <a:t>(3) See how well the models in P predictively validate in V;</a:t>
            </a:r>
          </a:p>
          <a:p>
            <a:pPr marL="0" indent="0">
              <a:buNone/>
            </a:pPr>
            <a:r>
              <a:rPr lang="en-US" sz="3400" b="1" dirty="0">
                <a:latin typeface="Comic Sans MS" panose="030F0702030302020204" pitchFamily="66" charset="0"/>
              </a:rPr>
              <a:t>(4) If none of them does, iterate (2) and (3) until you do get good validation;</a:t>
            </a:r>
          </a:p>
          <a:p>
            <a:pPr marL="0" indent="0">
              <a:buNone/>
            </a:pPr>
            <a:r>
              <a:rPr lang="en-US" sz="3400" b="1" dirty="0">
                <a:latin typeface="Comic Sans MS" panose="030F0702030302020204" pitchFamily="66" charset="0"/>
              </a:rPr>
              <a:t>(5) Fit the best model in P (or, better, use Bayesian model averaging with </a:t>
            </a:r>
          </a:p>
          <a:p>
            <a:pPr marL="0" indent="0">
              <a:buNone/>
            </a:pPr>
            <a:r>
              <a:rPr lang="en-US" sz="3400" b="1" dirty="0">
                <a:latin typeface="Comic Sans MS" panose="030F0702030302020204" pitchFamily="66" charset="0"/>
              </a:rPr>
              <a:t>    the entire ensemble P) on the data in (M+V), and report both </a:t>
            </a:r>
          </a:p>
          <a:p>
            <a:pPr marL="0" indent="0">
              <a:buNone/>
            </a:pPr>
            <a:r>
              <a:rPr lang="en-US" sz="3400" b="1" dirty="0">
                <a:latin typeface="Comic Sans MS" panose="030F0702030302020204" pitchFamily="66" charset="0"/>
              </a:rPr>
              <a:t>    (</a:t>
            </a:r>
            <a:r>
              <a:rPr lang="en-US" sz="3400" b="1" dirty="0" err="1">
                <a:latin typeface="Comic Sans MS" panose="030F0702030302020204" pitchFamily="66" charset="0"/>
              </a:rPr>
              <a:t>i</a:t>
            </a:r>
            <a:r>
              <a:rPr lang="en-US" sz="3400" b="1" dirty="0">
                <a:latin typeface="Comic Sans MS" panose="030F0702030302020204" pitchFamily="66" charset="0"/>
              </a:rPr>
              <a:t>) inferential conclusions based on this fit,</a:t>
            </a:r>
          </a:p>
          <a:p>
            <a:pPr marL="0" indent="0">
              <a:buNone/>
            </a:pPr>
            <a:r>
              <a:rPr lang="en-US" sz="3400" b="1" dirty="0">
                <a:latin typeface="Comic Sans MS" panose="030F0702030302020204" pitchFamily="66" charset="0"/>
              </a:rPr>
              <a:t>    (ii) the quality of predictive calibration of your model/ensemble on the data in C.</a:t>
            </a:r>
          </a:p>
          <a:p>
            <a:pPr marL="0" indent="0">
              <a:buNone/>
            </a:pPr>
            <a:endParaRPr lang="en-US" sz="3300" b="1" dirty="0">
              <a:solidFill>
                <a:srgbClr val="C00000"/>
              </a:solidFill>
              <a:latin typeface="Comic Sans MS" panose="030F0702030302020204" pitchFamily="66" charset="0"/>
            </a:endParaRPr>
          </a:p>
          <a:p>
            <a:pPr marL="0" indent="0">
              <a:buNone/>
            </a:pPr>
            <a:r>
              <a:rPr lang="en-US" sz="3300" b="1" dirty="0">
                <a:solidFill>
                  <a:srgbClr val="C00000"/>
                </a:solidFill>
                <a:latin typeface="Comic Sans MS" panose="030F0702030302020204" pitchFamily="66" charset="0"/>
              </a:rPr>
              <a:t>However, if I don’t like what I see from (ii), and hence go back to (2), then </a:t>
            </a:r>
          </a:p>
          <a:p>
            <a:pPr marL="0" indent="0">
              <a:buNone/>
            </a:pPr>
            <a:r>
              <a:rPr lang="en-US" sz="3300" b="1" dirty="0">
                <a:solidFill>
                  <a:srgbClr val="C00000"/>
                </a:solidFill>
                <a:latin typeface="Comic Sans MS" panose="030F0702030302020204" pitchFamily="66" charset="0"/>
              </a:rPr>
              <a:t>the calibration is no longer valid – I will need  4 CV!      </a:t>
            </a:r>
            <a:r>
              <a:rPr lang="en-US" sz="3300" b="1" u="sng" dirty="0">
                <a:solidFill>
                  <a:srgbClr val="C00000"/>
                </a:solidFill>
                <a:latin typeface="Comic Sans MS" panose="030F0702030302020204" pitchFamily="66" charset="0"/>
              </a:rPr>
              <a:t>In general,  we need (N+1) CV in general. </a:t>
            </a:r>
          </a:p>
        </p:txBody>
      </p:sp>
      <p:pic>
        <p:nvPicPr>
          <p:cNvPr id="4" name="Picture 3">
            <a:extLst>
              <a:ext uri="{FF2B5EF4-FFF2-40B4-BE49-F238E27FC236}">
                <a16:creationId xmlns:a16="http://schemas.microsoft.com/office/drawing/2014/main" xmlns="" id="{5C2F0D44-39ED-417C-B1D5-121083C41B77}"/>
              </a:ext>
            </a:extLst>
          </p:cNvPr>
          <p:cNvPicPr>
            <a:picLocks noChangeAspect="1"/>
          </p:cNvPicPr>
          <p:nvPr/>
        </p:nvPicPr>
        <p:blipFill>
          <a:blip r:embed="rId2"/>
          <a:stretch>
            <a:fillRect/>
          </a:stretch>
        </p:blipFill>
        <p:spPr>
          <a:xfrm>
            <a:off x="7477125" y="152400"/>
            <a:ext cx="1666875" cy="1666875"/>
          </a:xfrm>
          <a:prstGeom prst="rect">
            <a:avLst/>
          </a:prstGeom>
        </p:spPr>
      </p:pic>
    </p:spTree>
    <p:extLst>
      <p:ext uri="{BB962C8B-B14F-4D97-AF65-F5344CB8AC3E}">
        <p14:creationId xmlns:p14="http://schemas.microsoft.com/office/powerpoint/2010/main" val="243521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DA9304-A876-4DB3-B8B7-A3000A683BEB}"/>
              </a:ext>
            </a:extLst>
          </p:cNvPr>
          <p:cNvSpPr txBox="1"/>
          <p:nvPr/>
        </p:nvSpPr>
        <p:spPr>
          <a:xfrm>
            <a:off x="264319" y="1219200"/>
            <a:ext cx="8615362" cy="5201424"/>
          </a:xfrm>
          <a:prstGeom prst="rect">
            <a:avLst/>
          </a:prstGeom>
          <a:noFill/>
        </p:spPr>
        <p:txBody>
          <a:bodyPr wrap="square" rtlCol="0">
            <a:spAutoFit/>
          </a:bodyPr>
          <a:lstStyle/>
          <a:p>
            <a:r>
              <a:rPr lang="en-US" sz="2000" b="1" dirty="0"/>
              <a:t>“</a:t>
            </a:r>
            <a:r>
              <a:rPr lang="en-US" sz="2400" dirty="0"/>
              <a:t>The article is outstanding in terms of thoughtful feature construction and rigorous application of statistical methodology.  </a:t>
            </a:r>
            <a:r>
              <a:rPr lang="en-US" sz="2400" dirty="0">
                <a:solidFill>
                  <a:srgbClr val="C00000"/>
                </a:solidFill>
              </a:rPr>
              <a:t>The authors took care to construct reasonable musical features based on domain knowledge (musical theory). They also went to extraordinary lengths to ensure that the model doesn’t overfit the feature set and that the results are reliable. </a:t>
            </a:r>
            <a:r>
              <a:rPr lang="en-US" sz="2400" dirty="0"/>
              <a:t>The cascading validation setup (using leave-one-out to tune variable screening and 5fold cross validation for model tuning) was a highlight for me. </a:t>
            </a:r>
            <a:r>
              <a:rPr lang="en-US" sz="2400" dirty="0" smtClean="0"/>
              <a:t> ….</a:t>
            </a:r>
          </a:p>
          <a:p>
            <a:endParaRPr lang="en-US" sz="2400" dirty="0">
              <a:solidFill>
                <a:srgbClr val="C00000"/>
              </a:solidFill>
            </a:endParaRPr>
          </a:p>
          <a:p>
            <a:r>
              <a:rPr lang="en-US" sz="2800" b="1" dirty="0" smtClean="0">
                <a:solidFill>
                  <a:srgbClr val="C00000"/>
                </a:solidFill>
              </a:rPr>
              <a:t>I </a:t>
            </a:r>
            <a:r>
              <a:rPr lang="en-US" sz="2800" b="1" dirty="0">
                <a:solidFill>
                  <a:srgbClr val="C00000"/>
                </a:solidFill>
              </a:rPr>
              <a:t>thought it was an exemplary demonstration of  how data science should be done.”</a:t>
            </a:r>
          </a:p>
          <a:p>
            <a:endParaRPr lang="en-US" sz="2000" b="1" dirty="0"/>
          </a:p>
          <a:p>
            <a:endParaRPr lang="en-US" sz="2000" dirty="0"/>
          </a:p>
          <a:p>
            <a:endParaRPr lang="en-US" sz="2000" b="1" dirty="0"/>
          </a:p>
        </p:txBody>
      </p:sp>
      <p:sp>
        <p:nvSpPr>
          <p:cNvPr id="6" name="TextBox 5">
            <a:extLst>
              <a:ext uri="{FF2B5EF4-FFF2-40B4-BE49-F238E27FC236}">
                <a16:creationId xmlns:a16="http://schemas.microsoft.com/office/drawing/2014/main" xmlns="" id="{CEF52C4D-0370-4AD2-8EB9-A3BB9F02C411}"/>
              </a:ext>
            </a:extLst>
          </p:cNvPr>
          <p:cNvSpPr txBox="1"/>
          <p:nvPr/>
        </p:nvSpPr>
        <p:spPr>
          <a:xfrm>
            <a:off x="990600" y="357426"/>
            <a:ext cx="6553200" cy="861774"/>
          </a:xfrm>
          <a:prstGeom prst="rect">
            <a:avLst/>
          </a:prstGeom>
          <a:noFill/>
        </p:spPr>
        <p:txBody>
          <a:bodyPr wrap="square" rtlCol="0">
            <a:spAutoFit/>
          </a:bodyPr>
          <a:lstStyle/>
          <a:p>
            <a:r>
              <a:rPr lang="en-US" altLang="zh-CN" sz="3200" dirty="0" smtClean="0">
                <a:solidFill>
                  <a:srgbClr val="C00000"/>
                </a:solidFill>
                <a:latin typeface="Comic Sans MS" panose="030F0702030302020204" pitchFamily="66" charset="0"/>
              </a:rPr>
              <a:t>Data Science Well Done … </a:t>
            </a:r>
            <a:endParaRPr lang="en-US" altLang="zh-CN" sz="3200" dirty="0">
              <a:solidFill>
                <a:srgbClr val="C00000"/>
              </a:solidFill>
              <a:latin typeface="Comic Sans MS" panose="030F0702030302020204" pitchFamily="66" charset="0"/>
            </a:endParaRPr>
          </a:p>
          <a:p>
            <a:endParaRPr lang="en-US" dirty="0"/>
          </a:p>
        </p:txBody>
      </p:sp>
    </p:spTree>
    <p:extLst>
      <p:ext uri="{BB962C8B-B14F-4D97-AF65-F5344CB8AC3E}">
        <p14:creationId xmlns:p14="http://schemas.microsoft.com/office/powerpoint/2010/main" val="21136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CDDE5CDF-1512-4CDA-B956-23D223F8DE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xmlns="" id="{B029D7D8-5A6B-4C76-94C8-15798C6C5AD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9" name="Straight Connector 18">
            <a:extLst>
              <a:ext uri="{FF2B5EF4-FFF2-40B4-BE49-F238E27FC236}">
                <a16:creationId xmlns:a16="http://schemas.microsoft.com/office/drawing/2014/main" xmlns="" id="{A5C9319C-E20D-4884-952F-60B6A58C3E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xmlns="" id="{62C9703D-C8F9-44AD-A7C0-C2F3871F8C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Content Placeholder 9" descr="A close up of text on a black background&#10;&#10;Description automatically generated">
            <a:extLst>
              <a:ext uri="{FF2B5EF4-FFF2-40B4-BE49-F238E27FC236}">
                <a16:creationId xmlns:a16="http://schemas.microsoft.com/office/drawing/2014/main" xmlns="" id="{6772DDD2-D35F-4AC1-9BB1-A1B8E17652B5}"/>
              </a:ext>
            </a:extLst>
          </p:cNvPr>
          <p:cNvPicPr>
            <a:picLocks noGrp="1" noChangeAspect="1"/>
          </p:cNvPicPr>
          <p:nvPr>
            <p:ph idx="1"/>
          </p:nvPr>
        </p:nvPicPr>
        <p:blipFill>
          <a:blip r:embed="rId3"/>
          <a:stretch>
            <a:fillRect/>
          </a:stretch>
        </p:blipFill>
        <p:spPr>
          <a:xfrm>
            <a:off x="493980" y="1221492"/>
            <a:ext cx="8156039" cy="4873234"/>
          </a:xfrm>
          <a:prstGeom prst="rect">
            <a:avLst/>
          </a:prstGeom>
        </p:spPr>
      </p:pic>
      <p:sp>
        <p:nvSpPr>
          <p:cNvPr id="11" name="TextBox 10">
            <a:extLst>
              <a:ext uri="{FF2B5EF4-FFF2-40B4-BE49-F238E27FC236}">
                <a16:creationId xmlns:a16="http://schemas.microsoft.com/office/drawing/2014/main" xmlns="" id="{82B35FEE-F4B7-4C29-9C34-4EEE91D11903}"/>
              </a:ext>
            </a:extLst>
          </p:cNvPr>
          <p:cNvSpPr txBox="1"/>
          <p:nvPr/>
        </p:nvSpPr>
        <p:spPr>
          <a:xfrm>
            <a:off x="-76200" y="360835"/>
            <a:ext cx="9050876" cy="461665"/>
          </a:xfrm>
          <a:prstGeom prst="rect">
            <a:avLst/>
          </a:prstGeom>
          <a:noFill/>
        </p:spPr>
        <p:txBody>
          <a:bodyPr wrap="none" rtlCol="0">
            <a:spAutoFit/>
          </a:bodyPr>
          <a:lstStyle/>
          <a:p>
            <a:r>
              <a:rPr lang="en-US" sz="2400" b="1" dirty="0" smtClean="0">
                <a:solidFill>
                  <a:srgbClr val="C00000"/>
                </a:solidFill>
                <a:latin typeface="Comic Sans MS" panose="030F0702030302020204" pitchFamily="66" charset="0"/>
              </a:rPr>
              <a:t>Everything Data Science &amp; Data Science for Everyone One</a:t>
            </a:r>
            <a:endParaRPr lang="en-US" sz="2400" b="1" dirty="0">
              <a:solidFill>
                <a:srgbClr val="C00000"/>
              </a:solidFill>
              <a:latin typeface="Comic Sans MS" panose="030F0702030302020204" pitchFamily="66" charset="0"/>
            </a:endParaRPr>
          </a:p>
        </p:txBody>
      </p:sp>
    </p:spTree>
    <p:extLst>
      <p:ext uri="{BB962C8B-B14F-4D97-AF65-F5344CB8AC3E}">
        <p14:creationId xmlns:p14="http://schemas.microsoft.com/office/powerpoint/2010/main" val="195157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pPr>
              <a:defRPr/>
            </a:pPr>
            <a:fld id="{58B5A135-DFAD-4F63-8C1F-4B2D5E547C00}" type="datetime1">
              <a:rPr lang="zh-CN" altLang="en-US" smtClean="0"/>
              <a:pPr>
                <a:defRPr/>
              </a:pPr>
              <a:t>2020/1/21</a:t>
            </a:fld>
            <a:endParaRPr lang="en-US" altLang="zh-CN" dirty="0"/>
          </a:p>
        </p:txBody>
      </p:sp>
      <p:pic>
        <p:nvPicPr>
          <p:cNvPr id="12" name="Content Placeholder 11" descr="A screenshot of a social media post&#10;&#10;Description automatically generated">
            <a:hlinkClick r:id="rId2"/>
            <a:extLst>
              <a:ext uri="{FF2B5EF4-FFF2-40B4-BE49-F238E27FC236}">
                <a16:creationId xmlns:a16="http://schemas.microsoft.com/office/drawing/2014/main" xmlns="" id="{647391F1-97B3-46EC-ABEE-D1CE37D9D44F}"/>
              </a:ext>
            </a:extLst>
          </p:cNvPr>
          <p:cNvPicPr>
            <a:picLocks noGrp="1" noChangeAspect="1"/>
          </p:cNvPicPr>
          <p:nvPr>
            <p:ph idx="1"/>
          </p:nvPr>
        </p:nvPicPr>
        <p:blipFill>
          <a:blip r:embed="rId3"/>
          <a:stretch>
            <a:fillRect/>
          </a:stretch>
        </p:blipFill>
        <p:spPr>
          <a:xfrm>
            <a:off x="922650" y="152400"/>
            <a:ext cx="7298699" cy="5752418"/>
          </a:xfrm>
        </p:spPr>
      </p:pic>
    </p:spTree>
    <p:extLst>
      <p:ext uri="{BB962C8B-B14F-4D97-AF65-F5344CB8AC3E}">
        <p14:creationId xmlns:p14="http://schemas.microsoft.com/office/powerpoint/2010/main" val="2229981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91D04-B90B-4A49-BA11-D263025AD9E7}"/>
              </a:ext>
            </a:extLst>
          </p:cNvPr>
          <p:cNvSpPr>
            <a:spLocks noGrp="1"/>
          </p:cNvSpPr>
          <p:nvPr>
            <p:ph type="title"/>
          </p:nvPr>
        </p:nvSpPr>
        <p:spPr>
          <a:xfrm>
            <a:off x="0" y="303661"/>
            <a:ext cx="8458200" cy="1021771"/>
          </a:xfrm>
        </p:spPr>
        <p:txBody>
          <a:bodyPr>
            <a:normAutofit/>
          </a:bodyPr>
          <a:lstStyle/>
          <a:p>
            <a:pPr marL="514350" indent="-514350">
              <a:buFont typeface="+mj-lt"/>
              <a:buAutoNum type="arabicPeriod"/>
            </a:pPr>
            <a:r>
              <a:rPr lang="en-US" sz="2400" cap="none" dirty="0">
                <a:solidFill>
                  <a:srgbClr val="330684"/>
                </a:solidFill>
                <a:latin typeface="Comic Sans MS" panose="030F0702030302020204" pitchFamily="66" charset="0"/>
              </a:rPr>
              <a:t>DS is not just machine learning or just statistics.</a:t>
            </a:r>
          </a:p>
        </p:txBody>
      </p:sp>
      <p:pic>
        <p:nvPicPr>
          <p:cNvPr id="7" name="Content Placeholder 6" descr="A screenshot of a social media post&#10;&#10;Description automatically generated">
            <a:hlinkClick r:id="rId2"/>
            <a:extLst>
              <a:ext uri="{FF2B5EF4-FFF2-40B4-BE49-F238E27FC236}">
                <a16:creationId xmlns:a16="http://schemas.microsoft.com/office/drawing/2014/main" xmlns="" id="{7C579FF2-204B-499B-B04E-CF84CF84FE7E}"/>
              </a:ext>
            </a:extLst>
          </p:cNvPr>
          <p:cNvPicPr>
            <a:picLocks noGrp="1" noChangeAspect="1"/>
          </p:cNvPicPr>
          <p:nvPr>
            <p:ph idx="1"/>
          </p:nvPr>
        </p:nvPicPr>
        <p:blipFill>
          <a:blip r:embed="rId3"/>
          <a:stretch>
            <a:fillRect/>
          </a:stretch>
        </p:blipFill>
        <p:spPr>
          <a:xfrm>
            <a:off x="699635" y="818010"/>
            <a:ext cx="7315200" cy="5381321"/>
          </a:xfrm>
        </p:spPr>
      </p:pic>
      <p:pic>
        <p:nvPicPr>
          <p:cNvPr id="3" name="Picture 2">
            <a:extLst>
              <a:ext uri="{FF2B5EF4-FFF2-40B4-BE49-F238E27FC236}">
                <a16:creationId xmlns:a16="http://schemas.microsoft.com/office/drawing/2014/main" xmlns="" id="{7FEBEE54-FED4-431C-80F0-071F5A786800}"/>
              </a:ext>
            </a:extLst>
          </p:cNvPr>
          <p:cNvPicPr>
            <a:picLocks noChangeAspect="1"/>
          </p:cNvPicPr>
          <p:nvPr/>
        </p:nvPicPr>
        <p:blipFill>
          <a:blip r:embed="rId4"/>
          <a:stretch>
            <a:fillRect/>
          </a:stretch>
        </p:blipFill>
        <p:spPr>
          <a:xfrm>
            <a:off x="5715000" y="3765779"/>
            <a:ext cx="2106403" cy="2385501"/>
          </a:xfrm>
          <a:prstGeom prst="rect">
            <a:avLst/>
          </a:prstGeom>
        </p:spPr>
      </p:pic>
    </p:spTree>
    <p:extLst>
      <p:ext uri="{BB962C8B-B14F-4D97-AF65-F5344CB8AC3E}">
        <p14:creationId xmlns:p14="http://schemas.microsoft.com/office/powerpoint/2010/main" val="219257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91D04-B90B-4A49-BA11-D263025AD9E7}"/>
              </a:ext>
            </a:extLst>
          </p:cNvPr>
          <p:cNvSpPr>
            <a:spLocks noGrp="1"/>
          </p:cNvSpPr>
          <p:nvPr>
            <p:ph type="title"/>
          </p:nvPr>
        </p:nvSpPr>
        <p:spPr>
          <a:xfrm>
            <a:off x="762000" y="253316"/>
            <a:ext cx="6571343" cy="1049235"/>
          </a:xfrm>
        </p:spPr>
        <p:txBody>
          <a:bodyPr>
            <a:normAutofit/>
          </a:bodyPr>
          <a:lstStyle/>
          <a:p>
            <a:r>
              <a:rPr lang="en-US" sz="2400" cap="none" dirty="0">
                <a:solidFill>
                  <a:srgbClr val="330684"/>
                </a:solidFill>
                <a:latin typeface="Comic Sans MS" panose="030F0702030302020204" pitchFamily="66" charset="0"/>
              </a:rPr>
              <a:t>2. DS is not all about prediction.</a:t>
            </a:r>
          </a:p>
        </p:txBody>
      </p:sp>
      <p:pic>
        <p:nvPicPr>
          <p:cNvPr id="5" name="Content Placeholder 4" descr="A screenshot of a social media post&#10;&#10;Description automatically generated">
            <a:hlinkClick r:id="rId2"/>
            <a:extLst>
              <a:ext uri="{FF2B5EF4-FFF2-40B4-BE49-F238E27FC236}">
                <a16:creationId xmlns:a16="http://schemas.microsoft.com/office/drawing/2014/main" xmlns="" id="{66E2857D-3B58-43E0-ADE7-DCF85FEBFD6C}"/>
              </a:ext>
            </a:extLst>
          </p:cNvPr>
          <p:cNvPicPr>
            <a:picLocks noGrp="1" noChangeAspect="1"/>
          </p:cNvPicPr>
          <p:nvPr>
            <p:ph idx="1"/>
          </p:nvPr>
        </p:nvPicPr>
        <p:blipFill>
          <a:blip r:embed="rId3"/>
          <a:stretch>
            <a:fillRect/>
          </a:stretch>
        </p:blipFill>
        <p:spPr>
          <a:xfrm>
            <a:off x="954880" y="777933"/>
            <a:ext cx="7122320" cy="6598621"/>
          </a:xfrm>
        </p:spPr>
      </p:pic>
      <p:pic>
        <p:nvPicPr>
          <p:cNvPr id="3" name="Picture 2">
            <a:extLst>
              <a:ext uri="{FF2B5EF4-FFF2-40B4-BE49-F238E27FC236}">
                <a16:creationId xmlns:a16="http://schemas.microsoft.com/office/drawing/2014/main" xmlns="" id="{EB3B1850-B708-4849-BC02-E3CB6A411D8A}"/>
              </a:ext>
            </a:extLst>
          </p:cNvPr>
          <p:cNvPicPr>
            <a:picLocks noChangeAspect="1"/>
          </p:cNvPicPr>
          <p:nvPr/>
        </p:nvPicPr>
        <p:blipFill>
          <a:blip r:embed="rId4"/>
          <a:stretch>
            <a:fillRect/>
          </a:stretch>
        </p:blipFill>
        <p:spPr>
          <a:xfrm>
            <a:off x="6107825" y="3823662"/>
            <a:ext cx="2451035" cy="2061982"/>
          </a:xfrm>
          <a:prstGeom prst="rect">
            <a:avLst/>
          </a:prstGeom>
        </p:spPr>
      </p:pic>
    </p:spTree>
    <p:extLst>
      <p:ext uri="{BB962C8B-B14F-4D97-AF65-F5344CB8AC3E}">
        <p14:creationId xmlns:p14="http://schemas.microsoft.com/office/powerpoint/2010/main" val="63234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91D04-B90B-4A49-BA11-D263025AD9E7}"/>
              </a:ext>
            </a:extLst>
          </p:cNvPr>
          <p:cNvSpPr>
            <a:spLocks noGrp="1"/>
          </p:cNvSpPr>
          <p:nvPr>
            <p:ph type="title"/>
          </p:nvPr>
        </p:nvSpPr>
        <p:spPr>
          <a:xfrm>
            <a:off x="609600" y="278417"/>
            <a:ext cx="7319508" cy="1049235"/>
          </a:xfrm>
        </p:spPr>
        <p:txBody>
          <a:bodyPr>
            <a:normAutofit/>
          </a:bodyPr>
          <a:lstStyle/>
          <a:p>
            <a:r>
              <a:rPr lang="en-US" sz="2400" cap="none" dirty="0">
                <a:solidFill>
                  <a:srgbClr val="330684"/>
                </a:solidFill>
                <a:latin typeface="Comic Sans MS" panose="030F0702030302020204" pitchFamily="66" charset="0"/>
              </a:rPr>
              <a:t>3. DS is not only about data analysis. </a:t>
            </a:r>
          </a:p>
        </p:txBody>
      </p:sp>
      <p:pic>
        <p:nvPicPr>
          <p:cNvPr id="6" name="Content Placeholder 5" descr="A screenshot of a social media post&#10;&#10;Description automatically generated">
            <a:extLst>
              <a:ext uri="{FF2B5EF4-FFF2-40B4-BE49-F238E27FC236}">
                <a16:creationId xmlns:a16="http://schemas.microsoft.com/office/drawing/2014/main" xmlns="" id="{3B1470DB-0A2B-4CA4-A77C-9AB9DFE5B7F0}"/>
              </a:ext>
            </a:extLst>
          </p:cNvPr>
          <p:cNvPicPr>
            <a:picLocks noGrp="1" noChangeAspect="1"/>
          </p:cNvPicPr>
          <p:nvPr>
            <p:ph idx="1"/>
          </p:nvPr>
        </p:nvPicPr>
        <p:blipFill>
          <a:blip r:embed="rId2"/>
          <a:stretch>
            <a:fillRect/>
          </a:stretch>
        </p:blipFill>
        <p:spPr>
          <a:xfrm>
            <a:off x="1214891" y="809458"/>
            <a:ext cx="6799943" cy="5672281"/>
          </a:xfrm>
        </p:spPr>
      </p:pic>
    </p:spTree>
    <p:extLst>
      <p:ext uri="{BB962C8B-B14F-4D97-AF65-F5344CB8AC3E}">
        <p14:creationId xmlns:p14="http://schemas.microsoft.com/office/powerpoint/2010/main" val="296891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AA345E9-39FE-46EB-BC0C-4D972211F4FB}"/>
              </a:ext>
            </a:extLst>
          </p:cNvPr>
          <p:cNvPicPr>
            <a:picLocks noChangeAspect="1"/>
          </p:cNvPicPr>
          <p:nvPr/>
        </p:nvPicPr>
        <p:blipFill>
          <a:blip r:embed="rId2"/>
          <a:stretch>
            <a:fillRect/>
          </a:stretch>
        </p:blipFill>
        <p:spPr>
          <a:xfrm>
            <a:off x="3199885" y="2209800"/>
            <a:ext cx="5944115" cy="3316511"/>
          </a:xfrm>
          <a:prstGeom prst="rect">
            <a:avLst/>
          </a:prstGeom>
        </p:spPr>
      </p:pic>
      <p:sp>
        <p:nvSpPr>
          <p:cNvPr id="6" name="Rectangle 5">
            <a:extLst>
              <a:ext uri="{FF2B5EF4-FFF2-40B4-BE49-F238E27FC236}">
                <a16:creationId xmlns:a16="http://schemas.microsoft.com/office/drawing/2014/main" xmlns="" id="{7CA4F413-0D4E-488D-A95D-97A50CEBD7F6}"/>
              </a:ext>
            </a:extLst>
          </p:cNvPr>
          <p:cNvSpPr/>
          <p:nvPr/>
        </p:nvSpPr>
        <p:spPr>
          <a:xfrm>
            <a:off x="4114800" y="276550"/>
            <a:ext cx="4572000" cy="1477328"/>
          </a:xfrm>
          <a:prstGeom prst="rect">
            <a:avLst/>
          </a:prstGeom>
        </p:spPr>
        <p:txBody>
          <a:bodyPr>
            <a:spAutoFit/>
          </a:bodyPr>
          <a:lstStyle/>
          <a:p>
            <a:r>
              <a:rPr lang="en-US" b="1" dirty="0">
                <a:solidFill>
                  <a:srgbClr val="C00000"/>
                </a:solidFill>
              </a:rPr>
              <a:t>Data science is the study of extracting value from data. </a:t>
            </a:r>
            <a:r>
              <a:rPr lang="en-US" dirty="0"/>
              <a:t> “Value” is subject to the interpretation by the end user and “extracting” represents the work done in all phases of the data life cycle (see figure below). </a:t>
            </a:r>
          </a:p>
        </p:txBody>
      </p:sp>
      <p:sp>
        <p:nvSpPr>
          <p:cNvPr id="7" name="Rectangle 6">
            <a:extLst>
              <a:ext uri="{FF2B5EF4-FFF2-40B4-BE49-F238E27FC236}">
                <a16:creationId xmlns:a16="http://schemas.microsoft.com/office/drawing/2014/main" xmlns="" id="{EF9371D8-8F08-4AC0-9E97-B7BD5C9F7961}"/>
              </a:ext>
            </a:extLst>
          </p:cNvPr>
          <p:cNvSpPr/>
          <p:nvPr/>
        </p:nvSpPr>
        <p:spPr>
          <a:xfrm>
            <a:off x="258565" y="184218"/>
            <a:ext cx="3551435" cy="1569660"/>
          </a:xfrm>
          <a:prstGeom prst="rect">
            <a:avLst/>
          </a:prstGeom>
        </p:spPr>
        <p:txBody>
          <a:bodyPr wrap="square">
            <a:spAutoFit/>
          </a:bodyPr>
          <a:lstStyle/>
          <a:p>
            <a:r>
              <a:rPr lang="en-US" sz="2400" b="1" dirty="0">
                <a:solidFill>
                  <a:srgbClr val="C00000"/>
                </a:solidFill>
                <a:latin typeface="Comic Sans MS" panose="030F0702030302020204" pitchFamily="66" charset="0"/>
              </a:rPr>
              <a:t>The Data Life Cycle</a:t>
            </a:r>
          </a:p>
          <a:p>
            <a:endParaRPr lang="en-US" dirty="0"/>
          </a:p>
          <a:p>
            <a:r>
              <a:rPr lang="en-US" dirty="0"/>
              <a:t>Jeannette M. Wing</a:t>
            </a:r>
          </a:p>
          <a:p>
            <a:r>
              <a:rPr lang="en-US" dirty="0"/>
              <a:t>Department of Computer Science</a:t>
            </a:r>
          </a:p>
          <a:p>
            <a:r>
              <a:rPr lang="en-US" dirty="0"/>
              <a:t>Columbia University</a:t>
            </a:r>
          </a:p>
        </p:txBody>
      </p:sp>
      <p:pic>
        <p:nvPicPr>
          <p:cNvPr id="8" name="Picture 7">
            <a:extLst>
              <a:ext uri="{FF2B5EF4-FFF2-40B4-BE49-F238E27FC236}">
                <a16:creationId xmlns:a16="http://schemas.microsoft.com/office/drawing/2014/main" xmlns="" id="{E8CA29C2-52CE-4749-B155-20447FB8C09C}"/>
              </a:ext>
            </a:extLst>
          </p:cNvPr>
          <p:cNvPicPr>
            <a:picLocks noChangeAspect="1"/>
          </p:cNvPicPr>
          <p:nvPr/>
        </p:nvPicPr>
        <p:blipFill>
          <a:blip r:embed="rId3"/>
          <a:stretch>
            <a:fillRect/>
          </a:stretch>
        </p:blipFill>
        <p:spPr>
          <a:xfrm>
            <a:off x="228085" y="2086419"/>
            <a:ext cx="2682756" cy="4022123"/>
          </a:xfrm>
          <a:prstGeom prst="rect">
            <a:avLst/>
          </a:prstGeom>
        </p:spPr>
      </p:pic>
    </p:spTree>
    <p:extLst>
      <p:ext uri="{BB962C8B-B14F-4D97-AF65-F5344CB8AC3E}">
        <p14:creationId xmlns:p14="http://schemas.microsoft.com/office/powerpoint/2010/main" val="160163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91D04-B90B-4A49-BA11-D263025AD9E7}"/>
              </a:ext>
            </a:extLst>
          </p:cNvPr>
          <p:cNvSpPr>
            <a:spLocks noGrp="1"/>
          </p:cNvSpPr>
          <p:nvPr>
            <p:ph type="title"/>
          </p:nvPr>
        </p:nvSpPr>
        <p:spPr>
          <a:xfrm>
            <a:off x="83564" y="198104"/>
            <a:ext cx="8833305" cy="813484"/>
          </a:xfrm>
        </p:spPr>
        <p:txBody>
          <a:bodyPr>
            <a:normAutofit/>
          </a:bodyPr>
          <a:lstStyle/>
          <a:p>
            <a:r>
              <a:rPr lang="en-US" sz="2400" cap="none" dirty="0">
                <a:solidFill>
                  <a:srgbClr val="330684"/>
                </a:solidFill>
                <a:latin typeface="Comic Sans MS" panose="030F0702030302020204" pitchFamily="66" charset="0"/>
              </a:rPr>
              <a:t>4. DS is not a discipline that sits merely within STEM field.</a:t>
            </a:r>
          </a:p>
        </p:txBody>
      </p:sp>
      <p:pic>
        <p:nvPicPr>
          <p:cNvPr id="7" name="Content Placeholder 6" descr="A screenshot of a social media post&#10;&#10;Description automatically generated">
            <a:extLst>
              <a:ext uri="{FF2B5EF4-FFF2-40B4-BE49-F238E27FC236}">
                <a16:creationId xmlns:a16="http://schemas.microsoft.com/office/drawing/2014/main" xmlns="" id="{57CEC30C-9F4C-4538-956E-B43B242A3F0B}"/>
              </a:ext>
            </a:extLst>
          </p:cNvPr>
          <p:cNvPicPr>
            <a:picLocks noGrp="1" noChangeAspect="1"/>
          </p:cNvPicPr>
          <p:nvPr>
            <p:ph idx="1"/>
          </p:nvPr>
        </p:nvPicPr>
        <p:blipFill>
          <a:blip r:embed="rId2"/>
          <a:stretch>
            <a:fillRect/>
          </a:stretch>
        </p:blipFill>
        <p:spPr>
          <a:xfrm>
            <a:off x="66329" y="732786"/>
            <a:ext cx="4433888" cy="5107980"/>
          </a:xfrm>
        </p:spPr>
      </p:pic>
      <p:pic>
        <p:nvPicPr>
          <p:cNvPr id="11" name="Picture 10" descr="A screenshot of a social media post&#10;&#10;Description automatically generated">
            <a:extLst>
              <a:ext uri="{FF2B5EF4-FFF2-40B4-BE49-F238E27FC236}">
                <a16:creationId xmlns:a16="http://schemas.microsoft.com/office/drawing/2014/main" xmlns="" id="{251578A5-5A1D-41A9-ABF3-77CEBAD773C6}"/>
              </a:ext>
            </a:extLst>
          </p:cNvPr>
          <p:cNvPicPr>
            <a:picLocks noChangeAspect="1"/>
          </p:cNvPicPr>
          <p:nvPr/>
        </p:nvPicPr>
        <p:blipFill>
          <a:blip r:embed="rId3"/>
          <a:stretch>
            <a:fillRect/>
          </a:stretch>
        </p:blipFill>
        <p:spPr>
          <a:xfrm>
            <a:off x="4555842" y="732786"/>
            <a:ext cx="4660944" cy="5113626"/>
          </a:xfrm>
          <a:prstGeom prst="rect">
            <a:avLst/>
          </a:prstGeom>
        </p:spPr>
      </p:pic>
    </p:spTree>
    <p:extLst>
      <p:ext uri="{BB962C8B-B14F-4D97-AF65-F5344CB8AC3E}">
        <p14:creationId xmlns:p14="http://schemas.microsoft.com/office/powerpoint/2010/main" val="301793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2008"/>
  <p:tag name="USESECONDARYMONITOR" val="True"/>
  <p:tag name="COUNTDOWNSTYLE" val="-1"/>
  <p:tag name="COUNTDOWNSECONDS" val="10"/>
  <p:tag name="BACKUPSESSIONS" val="True"/>
  <p:tag name="REVIEWONLY" val="False"/>
  <p:tag name="PARTICIPANTSINLEADERBOARD" val="5"/>
  <p:tag name="BUBBLESIZEVISIBLE" val="True"/>
  <p:tag name="CUSTOMGRIDBACKCOLOR" val="-2830136"/>
  <p:tag name="CUSTOMCELLBACKCOLOR3" val="-268652"/>
  <p:tag name="DISPLAYDEVICENUMBER" val="True"/>
  <p:tag name="AUTOSIZEGRID" val="True"/>
  <p:tag name="CHARTCOLORS" val="0"/>
  <p:tag name="MULTIRESPDIVISOR" val="1"/>
  <p:tag name="CORRECTPOINTVALUE" val="100"/>
  <p:tag name="ZEROBASED" val="False"/>
  <p:tag name="FIBDISPLAYRESULTS" val="True"/>
  <p:tag name="DEFAULTFONTSIZE" val="10"/>
  <p:tag name="SHOWBARVISIBLE" val="True"/>
  <p:tag name="ANSWERNOWTEXT" val="Answer Now"/>
  <p:tag name="INPUTSOURCE" val="1"/>
  <p:tag name="CHARTVALUEFORMAT" val="0%"/>
  <p:tag name="STDCHART" val="1"/>
  <p:tag name="BUBBLEVALUEFORMAT" val="0.0"/>
  <p:tag name="CUSTOMCELLBACKCOLOR1" val="-657956"/>
  <p:tag name="DISPLAYNAME" val="True"/>
  <p:tag name="GRIDSIZE" val="{Width=800, Height=600}"/>
  <p:tag name="RESETCHARTS" val="True"/>
  <p:tag name="ALLOWUSERFEEDBACK" val="True"/>
  <p:tag name="AUTOADJUSTPARTRANGE" val="True"/>
  <p:tag name="FIBINCLUDEOTHER" val="True"/>
  <p:tag name="RESPCOUNTERSTYLE" val="-1"/>
  <p:tag name="ALLOWDUPLICATES" val="False"/>
  <p:tag name="AUTOUPDATEALIASES" val="True"/>
  <p:tag name="BUBBLEGROUPING" val="3"/>
  <p:tag name="CUSTOMCELLBACKCOLOR4" val="-8355712"/>
  <p:tag name="GRIDROTATIONINTERVAL" val="2"/>
  <p:tag name="INCLUDENONRESPONDERS" val="False"/>
  <p:tag name="REALTIMEBACKUP" val="False"/>
  <p:tag name="FIBNUMRESULTS" val="5"/>
  <p:tag name="EXPANDSHOWBAR" val="True"/>
  <p:tag name="RESPTABLESTYLE" val="-1"/>
  <p:tag name="ROTATIONINTERVAL" val="2"/>
  <p:tag name="DEFAULTNUMTEAMS" val="5"/>
  <p:tag name="DISPLAYDEVICEID" val="True"/>
  <p:tag name="CHARTLABELS" val="0"/>
  <p:tag name="REALTIMEBACKUPPATH" val="(None)"/>
  <p:tag name="DEFAULTWIDTH" val="392"/>
  <p:tag name="RESPCOUNTERFORMAT" val="0"/>
  <p:tag name="TEAMSINLEADERBOARD" val="5"/>
  <p:tag name="CUSTOMCELLBACKCOLOR2" val="-13395457"/>
  <p:tag name="POLLINGCYCLE" val="2"/>
  <p:tag name="CHARTSCALE" val="True"/>
  <p:tag name="BULLETTYPE" val="3"/>
  <p:tag name="AUTOADVANCE" val="False"/>
  <p:tag name="USESCHEMECOLORS" val="True"/>
  <p:tag name="INCLUDEPPT" val="True"/>
  <p:tag name="DEFAULTHEIGHT" val="346"/>
  <p:tag name="MAXRESPONDERS" val="5"/>
  <p:tag name="GRIDPOSITION" val="1"/>
  <p:tag name="FIBDISPLAYKEYWORDS" val="True"/>
  <p:tag name="BUBBLENAMEVISIBLE" val="True"/>
  <p:tag name="INCORRECTPOINTVALUE" val="0"/>
  <p:tag name="BACKUPMAINTENANCE" val="7"/>
  <p:tag name="ADVANCEDSETTINGSVIEW" val="True"/>
  <p:tag name="GRIDOPACITY" val="90"/>
  <p:tag name="CUSTOMCELLFORECOLOR" val="-16777216"/>
  <p:tag name="PARTLISTDEFAULT" val="0"/>
  <p:tag name="NUMRESPONSES" val="1"/>
  <p:tag name="ANSWERNOWSTYLE" val="-1"/>
  <p:tag name="DELIMITERS" val="3.1"/>
  <p:tag name="POWERPOINTVERSION" val="12.0"/>
  <p:tag name="LUIDIAENABLED" val="False"/>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2373</TotalTime>
  <Words>1005</Words>
  <Application>Microsoft Office PowerPoint</Application>
  <PresentationFormat>On-screen Show (4:3)</PresentationFormat>
  <Paragraphs>136</Paragraphs>
  <Slides>34</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等线</vt:lpstr>
      <vt:lpstr>Helvetica Neue</vt:lpstr>
      <vt:lpstr>SimSun</vt:lpstr>
      <vt:lpstr>SimSun</vt:lpstr>
      <vt:lpstr>Arial</vt:lpstr>
      <vt:lpstr>Calibri</vt:lpstr>
      <vt:lpstr>Comic Sans MS</vt:lpstr>
      <vt:lpstr>Georgia</vt:lpstr>
      <vt:lpstr>Gill Sans MT</vt:lpstr>
      <vt:lpstr>Tahoma</vt:lpstr>
      <vt:lpstr>Times New Roman</vt:lpstr>
      <vt:lpstr>Gallery</vt:lpstr>
      <vt:lpstr>Office Theme</vt:lpstr>
      <vt:lpstr>Data Science: What it isn’t? (And what is AI?)      </vt:lpstr>
      <vt:lpstr>PowerPoint Presentation</vt:lpstr>
      <vt:lpstr>PowerPoint Presentation</vt:lpstr>
      <vt:lpstr>PowerPoint Presentation</vt:lpstr>
      <vt:lpstr>DS is not just machine learning or just statistics.</vt:lpstr>
      <vt:lpstr>2. DS is not all about prediction.</vt:lpstr>
      <vt:lpstr>3. DS is not only about data analysis. </vt:lpstr>
      <vt:lpstr>PowerPoint Presentation</vt:lpstr>
      <vt:lpstr>4. DS is not a discipline that sits merely within STEM field.</vt:lpstr>
      <vt:lpstr>PowerPoint Presentation</vt:lpstr>
      <vt:lpstr>PowerPoint Presentation</vt:lpstr>
      <vt:lpstr>So what should  be a data scientist’s skill set? </vt:lpstr>
      <vt:lpstr>PowerPoint Presentation</vt:lpstr>
      <vt:lpstr>Let’s not make data science a tiger mom</vt:lpstr>
      <vt:lpstr>5. Most critically, DS is not even a single discipline by itself.  And hence it should not be squeezed into a “Department of Data Science” </vt:lpstr>
      <vt:lpstr>PowerPoint Presentation</vt:lpstr>
      <vt:lpstr>PowerPoint Presentation</vt:lpstr>
      <vt:lpstr>PowerPoint Presentation</vt:lpstr>
      <vt:lpstr>The  Five  3-Ds </vt:lpstr>
      <vt:lpstr>PowerPoint Presentation</vt:lpstr>
      <vt:lpstr>More Confusing Questions: </vt:lpstr>
      <vt:lpstr>PowerPoint Presentation</vt:lpstr>
      <vt:lpstr>Artificial intelligence—the revolution hasn't happened yet       Michael Jordan</vt:lpstr>
      <vt:lpstr>What is AI? “It depends on what the meaning of the word ‘is’ is.” </vt:lpstr>
      <vt:lpstr>PowerPoint Presentation</vt:lpstr>
      <vt:lpstr>PowerPoint Presentation</vt:lpstr>
      <vt:lpstr>PowerPoint Presentation</vt:lpstr>
      <vt:lpstr>PowerPoint Presentation</vt:lpstr>
      <vt:lpstr>You are a data scientist (if you can handle logistics … )   </vt:lpstr>
      <vt:lpstr>PowerPoint Presentation</vt:lpstr>
      <vt:lpstr>Something odd? </vt:lpstr>
      <vt:lpstr>The 3CV approach Draper D (2013). Bayesian model specification: heuristics and examples.   Bayesian Theory and Applications  (Damien et.  Al., Editors)   Oxford, 409--431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Jeff Wu  a Data Scientist?</dc:title>
  <dc:creator>rooftop</dc:creator>
  <cp:lastModifiedBy>Xiao-Li</cp:lastModifiedBy>
  <cp:revision>61</cp:revision>
  <dcterms:created xsi:type="dcterms:W3CDTF">2019-05-05T20:21:22Z</dcterms:created>
  <dcterms:modified xsi:type="dcterms:W3CDTF">2020-01-21T05:42:52Z</dcterms:modified>
</cp:coreProperties>
</file>